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97" r:id="rId3"/>
    <p:sldId id="341" r:id="rId4"/>
    <p:sldId id="343" r:id="rId5"/>
    <p:sldId id="358" r:id="rId6"/>
    <p:sldId id="357" r:id="rId7"/>
    <p:sldId id="356" r:id="rId8"/>
    <p:sldId id="355" r:id="rId9"/>
    <p:sldId id="354" r:id="rId10"/>
    <p:sldId id="353" r:id="rId11"/>
    <p:sldId id="352" r:id="rId12"/>
    <p:sldId id="351" r:id="rId13"/>
    <p:sldId id="350" r:id="rId14"/>
    <p:sldId id="349" r:id="rId15"/>
    <p:sldId id="348" r:id="rId16"/>
    <p:sldId id="347" r:id="rId17"/>
    <p:sldId id="346" r:id="rId18"/>
    <p:sldId id="345" r:id="rId19"/>
    <p:sldId id="344" r:id="rId20"/>
    <p:sldId id="342" r:id="rId21"/>
  </p:sldIdLst>
  <p:sldSz cx="12192000" cy="9144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lvl1pPr>
    <a:lvl2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lvl2pPr>
    <a:lvl3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lvl3pPr>
    <a:lvl4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lvl4pPr>
    <a:lvl5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lvl5pPr>
    <a:lvl6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lvl6pPr>
    <a:lvl7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lvl7pPr>
    <a:lvl8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lvl8pPr>
    <a:lvl9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37CE84F3-28C3-443E-9E96-99CF82512B78}" styleName="深色样式 1 - 强调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notesMaster" Target="notesMasters/notesMaster1.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png>
</file>

<file path=ppt/media/image14.jpeg>
</file>

<file path=ppt/media/image15.jpeg>
</file>

<file path=ppt/media/image16.jpeg>
</file>

<file path=ppt/media/image17.jpeg>
</file>

<file path=ppt/media/image18.png>
</file>

<file path=ppt/media/image19.jpeg>
</file>

<file path=ppt/media/image2.png>
</file>

<file path=ppt/media/image20.png>
</file>

<file path=ppt/media/image21.jpeg>
</file>

<file path=ppt/media/image22.png>
</file>

<file path=ppt/media/image23.jpeg>
</file>

<file path=ppt/media/image24.jpeg>
</file>

<file path=ppt/media/image25.jpeg>
</file>

<file path=ppt/media/image26.jpeg>
</file>

<file path=ppt/media/image27.jpeg>
</file>

<file path=ppt/media/image28.png>
</file>

<file path=ppt/media/image29.jpeg>
</file>

<file path=ppt/media/image3.jpeg>
</file>

<file path=ppt/media/image30.jpeg>
</file>

<file path=ppt/media/image31.jpeg>
</file>

<file path=ppt/media/image32.jpeg>
</file>

<file path=ppt/media/image33.jpeg>
</file>

<file path=ppt/media/image34.png>
</file>

<file path=ppt/media/image35.jpeg>
</file>

<file path=ppt/media/image36.jpeg>
</file>

<file path=ppt/media/image37.png>
</file>

<file path=ppt/media/image38.jpeg>
</file>

<file path=ppt/media/image39.jpeg>
</file>

<file path=ppt/media/image4.png>
</file>

<file path=ppt/media/image5.png>
</file>

<file path=ppt/media/image6.pn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1" name="Shape 71"/>
          <p:cNvSpPr/>
          <p:nvPr>
            <p:ph type="sldImg"/>
          </p:nvPr>
        </p:nvSpPr>
        <p:spPr>
          <a:xfrm>
            <a:off x="1143000" y="685800"/>
            <a:ext cx="4572000" cy="3429000"/>
          </a:xfrm>
          <a:prstGeom prst="rect">
            <a:avLst/>
          </a:prstGeom>
        </p:spPr>
        <p:txBody>
          <a:bodyPr/>
          <a:lstStyle/>
          <a:p/>
        </p:txBody>
      </p:sp>
      <p:sp>
        <p:nvSpPr>
          <p:cNvPr id="72" name="Shape 72"/>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panose="020F0502020204030204"/>
      </a:defRPr>
    </a:lvl1pPr>
    <a:lvl2pPr indent="228600" latinLnBrk="0">
      <a:defRPr sz="1200">
        <a:latin typeface="+mn-lt"/>
        <a:ea typeface="+mn-ea"/>
        <a:cs typeface="+mn-cs"/>
        <a:sym typeface="Calibri" panose="020F0502020204030204"/>
      </a:defRPr>
    </a:lvl2pPr>
    <a:lvl3pPr indent="457200" latinLnBrk="0">
      <a:defRPr sz="1200">
        <a:latin typeface="+mn-lt"/>
        <a:ea typeface="+mn-ea"/>
        <a:cs typeface="+mn-cs"/>
        <a:sym typeface="Calibri" panose="020F0502020204030204"/>
      </a:defRPr>
    </a:lvl3pPr>
    <a:lvl4pPr indent="685800" latinLnBrk="0">
      <a:defRPr sz="1200">
        <a:latin typeface="+mn-lt"/>
        <a:ea typeface="+mn-ea"/>
        <a:cs typeface="+mn-cs"/>
        <a:sym typeface="Calibri" panose="020F0502020204030204"/>
      </a:defRPr>
    </a:lvl4pPr>
    <a:lvl5pPr indent="914400" latinLnBrk="0">
      <a:defRPr sz="1200">
        <a:latin typeface="+mn-lt"/>
        <a:ea typeface="+mn-ea"/>
        <a:cs typeface="+mn-cs"/>
        <a:sym typeface="Calibri" panose="020F0502020204030204"/>
      </a:defRPr>
    </a:lvl5pPr>
    <a:lvl6pPr indent="1143000" latinLnBrk="0">
      <a:defRPr sz="1200">
        <a:latin typeface="+mn-lt"/>
        <a:ea typeface="+mn-ea"/>
        <a:cs typeface="+mn-cs"/>
        <a:sym typeface="Calibri" panose="020F0502020204030204"/>
      </a:defRPr>
    </a:lvl6pPr>
    <a:lvl7pPr indent="1371600" latinLnBrk="0">
      <a:defRPr sz="1200">
        <a:latin typeface="+mn-lt"/>
        <a:ea typeface="+mn-ea"/>
        <a:cs typeface="+mn-cs"/>
        <a:sym typeface="Calibri" panose="020F0502020204030204"/>
      </a:defRPr>
    </a:lvl7pPr>
    <a:lvl8pPr indent="1600200" latinLnBrk="0">
      <a:defRPr sz="1200">
        <a:latin typeface="+mn-lt"/>
        <a:ea typeface="+mn-ea"/>
        <a:cs typeface="+mn-cs"/>
        <a:sym typeface="Calibri" panose="020F0502020204030204"/>
      </a:defRPr>
    </a:lvl8pPr>
    <a:lvl9pPr indent="1828800" latinLnBrk="0">
      <a:defRPr sz="1200">
        <a:latin typeface="+mn-lt"/>
        <a:ea typeface="+mn-ea"/>
        <a:cs typeface="+mn-cs"/>
        <a:sym typeface="Calibri" panose="020F0502020204030204"/>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p:cSld name="Background image for Header">
    <p:spTree>
      <p:nvGrpSpPr>
        <p:cNvPr id="1" name=""/>
        <p:cNvGrpSpPr/>
        <p:nvPr/>
      </p:nvGrpSpPr>
      <p:grpSpPr>
        <a:xfrm>
          <a:off x="0" y="0"/>
          <a:ext cx="0" cy="0"/>
          <a:chOff x="0" y="0"/>
          <a:chExt cx="0" cy="0"/>
        </a:xfrm>
      </p:grpSpPr>
      <p:sp>
        <p:nvSpPr>
          <p:cNvPr id="23" name="Slide Number"/>
          <p:cNvSpPr txBox="1"/>
          <p:nvPr>
            <p:ph type="sldNum" sz="quarter" idx="2"/>
          </p:nvPr>
        </p:nvSpPr>
        <p:spPr>
          <a:prstGeom prst="rect">
            <a:avLst/>
          </a:prstGeom>
        </p:spPr>
        <p:txBody>
          <a:bodyPr/>
          <a:lstStyle/>
          <a:p>
            <a:fld id="{86CB4B4D-7CA3-9044-876B-883B54F8677D}" type="slidenum">
              <a:rPr/>
            </a:fld>
            <a:endParaRPr/>
          </a:p>
        </p:txBody>
      </p:sp>
      <p:pic>
        <p:nvPicPr>
          <p:cNvPr id="24" name="002.jpg" descr="002.jpg"/>
          <p:cNvPicPr>
            <a:picLocks noChangeAspect="1"/>
          </p:cNvPicPr>
          <p:nvPr/>
        </p:nvPicPr>
        <p:blipFill>
          <a:blip r:embed="rId2"/>
          <a:srcRect l="8671" t="6750" r="8671" b="238"/>
          <a:stretch>
            <a:fillRect/>
          </a:stretch>
        </p:blipFill>
        <p:spPr>
          <a:xfrm>
            <a:off x="0" y="0"/>
            <a:ext cx="12192000" cy="9144000"/>
          </a:xfrm>
          <a:prstGeom prst="rect">
            <a:avLst/>
          </a:prstGeom>
          <a:ln w="12700">
            <a:miter lim="400000"/>
            <a:headEnd/>
            <a:tailEnd/>
          </a:ln>
        </p:spPr>
      </p:pic>
      <p:pic>
        <p:nvPicPr>
          <p:cNvPr id="25" name="Artboard 2xhdpi.png" descr="Artboard 2xhdpi.png"/>
          <p:cNvPicPr>
            <a:picLocks noChangeAspect="1"/>
          </p:cNvPicPr>
          <p:nvPr/>
        </p:nvPicPr>
        <p:blipFill>
          <a:blip r:embed="rId3"/>
          <a:srcRect l="2866" t="2866" r="2866" b="2866"/>
          <a:stretch>
            <a:fillRect/>
          </a:stretch>
        </p:blipFill>
        <p:spPr>
          <a:xfrm>
            <a:off x="0" y="-24370"/>
            <a:ext cx="12192183" cy="9192740"/>
          </a:xfrm>
          <a:prstGeom prst="rect">
            <a:avLst/>
          </a:prstGeom>
          <a:ln w="12700">
            <a:miter lim="400000"/>
            <a:headEnd/>
            <a:tailEnd/>
          </a:ln>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p:cSld name="Background image 2">
    <p:spTree>
      <p:nvGrpSpPr>
        <p:cNvPr id="1" name=""/>
        <p:cNvGrpSpPr/>
        <p:nvPr/>
      </p:nvGrpSpPr>
      <p:grpSpPr>
        <a:xfrm>
          <a:off x="0" y="0"/>
          <a:ext cx="0" cy="0"/>
          <a:chOff x="0" y="0"/>
          <a:chExt cx="0" cy="0"/>
        </a:xfrm>
      </p:grpSpPr>
      <p:sp>
        <p:nvSpPr>
          <p:cNvPr id="32" name="Slide Number"/>
          <p:cNvSpPr txBox="1"/>
          <p:nvPr>
            <p:ph type="sldNum" sz="quarter" idx="2"/>
          </p:nvPr>
        </p:nvSpPr>
        <p:spPr>
          <a:prstGeom prst="rect">
            <a:avLst/>
          </a:prstGeom>
        </p:spPr>
        <p:txBody>
          <a:bodyPr/>
          <a:lstStyle/>
          <a:p>
            <a:fld id="{86CB4B4D-7CA3-9044-876B-883B54F8677D}" type="slidenum">
              <a:rPr/>
            </a:fld>
            <a:endParaRPr/>
          </a:p>
        </p:txBody>
      </p:sp>
      <p:pic>
        <p:nvPicPr>
          <p:cNvPr id="33" name="Giro-Italia-5-EF-Education-First-Drapac-Cannondale-Grubers_3094.jpg" descr="Giro-Italia-5-EF-Education-First-Drapac-Cannondale-Grubers_3094.jpg"/>
          <p:cNvPicPr>
            <a:picLocks noChangeAspect="1"/>
          </p:cNvPicPr>
          <p:nvPr/>
        </p:nvPicPr>
        <p:blipFill>
          <a:blip r:embed="rId2"/>
          <a:srcRect l="12365" t="1469" r="12509" b="1386"/>
          <a:stretch>
            <a:fillRect/>
          </a:stretch>
        </p:blipFill>
        <p:spPr>
          <a:xfrm>
            <a:off x="0" y="0"/>
            <a:ext cx="12192000" cy="9144000"/>
          </a:xfrm>
          <a:prstGeom prst="rect">
            <a:avLst/>
          </a:prstGeom>
          <a:ln w="12700">
            <a:miter lim="400000"/>
            <a:headEnd/>
            <a:tailEnd/>
          </a:ln>
        </p:spPr>
      </p:pic>
      <p:pic>
        <p:nvPicPr>
          <p:cNvPr id="34" name="Artboard 2xhdpi.png" descr="Artboard 2xhdpi.png"/>
          <p:cNvPicPr>
            <a:picLocks noChangeAspect="1"/>
          </p:cNvPicPr>
          <p:nvPr/>
        </p:nvPicPr>
        <p:blipFill>
          <a:blip r:embed="rId3">
            <a:alphaModFix amt="8000"/>
          </a:blip>
          <a:srcRect l="2866" t="2866" r="2866" b="2866"/>
          <a:stretch>
            <a:fillRect/>
          </a:stretch>
        </p:blipFill>
        <p:spPr>
          <a:xfrm>
            <a:off x="0" y="-24370"/>
            <a:ext cx="12192183" cy="9192740"/>
          </a:xfrm>
          <a:prstGeom prst="rect">
            <a:avLst/>
          </a:prstGeom>
          <a:ln w="12700">
            <a:miter lim="400000"/>
            <a:headEnd/>
            <a:tailEnd/>
          </a:ln>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p:cSld name="Background image">
    <p:spTree>
      <p:nvGrpSpPr>
        <p:cNvPr id="1" name=""/>
        <p:cNvGrpSpPr/>
        <p:nvPr/>
      </p:nvGrpSpPr>
      <p:grpSpPr>
        <a:xfrm>
          <a:off x="0" y="0"/>
          <a:ext cx="0" cy="0"/>
          <a:chOff x="0" y="0"/>
          <a:chExt cx="0" cy="0"/>
        </a:xfrm>
      </p:grpSpPr>
      <p:pic>
        <p:nvPicPr>
          <p:cNvPr id="41" name="Artboard 3xhdpi.png" descr="Artboard 3xhdpi.png"/>
          <p:cNvPicPr>
            <a:picLocks noChangeAspect="1"/>
          </p:cNvPicPr>
          <p:nvPr/>
        </p:nvPicPr>
        <p:blipFill>
          <a:blip r:embed="rId2"/>
          <a:srcRect l="3002" t="7194" r="6069" b="2983"/>
          <a:stretch>
            <a:fillRect/>
          </a:stretch>
        </p:blipFill>
        <p:spPr>
          <a:xfrm>
            <a:off x="0" y="0"/>
            <a:ext cx="12192001" cy="9144000"/>
          </a:xfrm>
          <a:prstGeom prst="rect">
            <a:avLst/>
          </a:prstGeom>
          <a:ln w="12700">
            <a:miter lim="400000"/>
            <a:headEnd/>
            <a:tailEnd/>
          </a:ln>
        </p:spPr>
      </p:pic>
      <p:pic>
        <p:nvPicPr>
          <p:cNvPr id="42" name="Artboard 5xhdpi.png" descr="Artboard 5xhdpi.png"/>
          <p:cNvPicPr>
            <a:picLocks noChangeAspect="1"/>
          </p:cNvPicPr>
          <p:nvPr/>
        </p:nvPicPr>
        <p:blipFill>
          <a:blip r:embed="rId3"/>
          <a:srcRect l="2023" t="2418" r="2023" b="2686"/>
          <a:stretch>
            <a:fillRect/>
          </a:stretch>
        </p:blipFill>
        <p:spPr>
          <a:xfrm>
            <a:off x="0" y="-14589"/>
            <a:ext cx="12192000" cy="9158590"/>
          </a:xfrm>
          <a:prstGeom prst="rect">
            <a:avLst/>
          </a:prstGeom>
          <a:ln w="12700">
            <a:miter lim="400000"/>
            <a:headEnd/>
            <a:tailEnd/>
          </a:ln>
        </p:spPr>
      </p:pic>
      <p:sp>
        <p:nvSpPr>
          <p:cNvPr id="43"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p:cSld name="Without frame">
    <p:spTree>
      <p:nvGrpSpPr>
        <p:cNvPr id="1" name=""/>
        <p:cNvGrpSpPr/>
        <p:nvPr/>
      </p:nvGrpSpPr>
      <p:grpSpPr>
        <a:xfrm>
          <a:off x="0" y="0"/>
          <a:ext cx="0" cy="0"/>
          <a:chOff x="0" y="0"/>
          <a:chExt cx="0" cy="0"/>
        </a:xfrm>
      </p:grpSpPr>
      <p:pic>
        <p:nvPicPr>
          <p:cNvPr id="50" name="Artboard 6xhdpi.png" descr="Artboard 6xhdpi.png"/>
          <p:cNvPicPr>
            <a:picLocks noChangeAspect="1"/>
          </p:cNvPicPr>
          <p:nvPr/>
        </p:nvPicPr>
        <p:blipFill>
          <a:blip r:embed="rId2"/>
          <a:srcRect l="1931" t="2652" r="1936" b="2427"/>
          <a:stretch>
            <a:fillRect/>
          </a:stretch>
        </p:blipFill>
        <p:spPr>
          <a:xfrm>
            <a:off x="0" y="0"/>
            <a:ext cx="12192001" cy="9144000"/>
          </a:xfrm>
          <a:prstGeom prst="rect">
            <a:avLst/>
          </a:prstGeom>
          <a:ln w="12700">
            <a:miter lim="400000"/>
            <a:headEnd/>
            <a:tailEnd/>
          </a:ln>
        </p:spPr>
      </p:pic>
      <p:sp>
        <p:nvSpPr>
          <p:cNvPr id="51"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12-grid">
    <p:spTree>
      <p:nvGrpSpPr>
        <p:cNvPr id="1" name=""/>
        <p:cNvGrpSpPr/>
        <p:nvPr/>
      </p:nvGrpSpPr>
      <p:grpSpPr>
        <a:xfrm>
          <a:off x="0" y="0"/>
          <a:ext cx="0" cy="0"/>
          <a:chOff x="0" y="0"/>
          <a:chExt cx="0" cy="0"/>
        </a:xfrm>
      </p:grpSpPr>
      <p:sp>
        <p:nvSpPr>
          <p:cNvPr id="58"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a:xfrm>
            <a:off x="609600" y="8326967"/>
            <a:ext cx="2844800" cy="635000"/>
          </a:xfrm>
        </p:spPr>
        <p:txBody>
          <a:bodyPr/>
          <a:lstStyle/>
          <a:p>
            <a:pPr lvl="0"/>
            <a:endParaRPr lang="en-US"/>
          </a:p>
        </p:txBody>
      </p:sp>
      <p:sp>
        <p:nvSpPr>
          <p:cNvPr id="5" name="Footer Placeholder 4"/>
          <p:cNvSpPr>
            <a:spLocks noGrp="1"/>
          </p:cNvSpPr>
          <p:nvPr>
            <p:ph type="ftr" sz="quarter" idx="11"/>
          </p:nvPr>
        </p:nvSpPr>
        <p:spPr>
          <a:xfrm>
            <a:off x="4165600" y="8326967"/>
            <a:ext cx="3860800" cy="635000"/>
          </a:xfrm>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able Placeholder 2"/>
          <p:cNvSpPr>
            <a:spLocks noGrp="1"/>
          </p:cNvSpPr>
          <p:nvPr>
            <p:ph type="tbl" idx="1"/>
          </p:nvPr>
        </p:nvSpPr>
        <p:spPr/>
        <p:txBody>
          <a:bodyPr/>
          <a:lstStyle/>
          <a:p>
            <a:endParaRPr lang="en-US"/>
          </a:p>
        </p:txBody>
      </p:sp>
      <p:sp>
        <p:nvSpPr>
          <p:cNvPr id="4" name="Date Placeholder 3"/>
          <p:cNvSpPr>
            <a:spLocks noGrp="1"/>
          </p:cNvSpPr>
          <p:nvPr>
            <p:ph type="dt" sz="half" idx="10"/>
          </p:nvPr>
        </p:nvSpPr>
        <p:spPr>
          <a:xfrm>
            <a:off x="609600" y="8326967"/>
            <a:ext cx="2844800" cy="635000"/>
          </a:xfrm>
        </p:spPr>
        <p:txBody>
          <a:bodyPr/>
          <a:lstStyle/>
          <a:p>
            <a:pPr lvl="0"/>
            <a:endParaRPr lang="en-US"/>
          </a:p>
        </p:txBody>
      </p:sp>
      <p:sp>
        <p:nvSpPr>
          <p:cNvPr id="5" name="Footer Placeholder 4"/>
          <p:cNvSpPr>
            <a:spLocks noGrp="1"/>
          </p:cNvSpPr>
          <p:nvPr>
            <p:ph type="ftr" sz="quarter" idx="11"/>
          </p:nvPr>
        </p:nvSpPr>
        <p:spPr>
          <a:xfrm>
            <a:off x="4165600" y="8326967"/>
            <a:ext cx="3860800" cy="635000"/>
          </a:xfrm>
        </p:spPr>
        <p:txBody>
          <a:bodyPr/>
          <a:lstStyle/>
          <a:p>
            <a:pPr lvl="0"/>
            <a:endParaRPr lang="en-US"/>
          </a:p>
        </p:txBody>
      </p:sp>
      <p:sp>
        <p:nvSpPr>
          <p:cNvPr id="6" name="Slide Number Placeholder 5"/>
          <p:cNvSpPr>
            <a:spLocks noGrp="1"/>
          </p:cNvSpPr>
          <p:nvPr>
            <p:ph type="sldNum" sz="quarter" idx="12"/>
          </p:nvPr>
        </p:nvSpPr>
        <p:spPr/>
        <p:txBody>
          <a:bodyPr/>
          <a:lstStyle/>
          <a:p>
            <a:pPr lvl="0"/>
            <a:fld id="{9A0DB2DC-4C9A-4742-B13C-FB6460FD3503}" type="slidenum">
              <a:rPr lang="en-US"/>
            </a:fld>
            <a:endParaRPr lang="en-US"/>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141814"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3" name="Rectangle"/>
          <p:cNvSpPr/>
          <p:nvPr/>
        </p:nvSpPr>
        <p:spPr>
          <a:xfrm>
            <a:off x="2112331"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4" name="Rectangle"/>
          <p:cNvSpPr/>
          <p:nvPr/>
        </p:nvSpPr>
        <p:spPr>
          <a:xfrm>
            <a:off x="3082848"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5" name="Rectangle"/>
          <p:cNvSpPr/>
          <p:nvPr/>
        </p:nvSpPr>
        <p:spPr>
          <a:xfrm>
            <a:off x="4053365"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6" name="Rectangle"/>
          <p:cNvSpPr/>
          <p:nvPr/>
        </p:nvSpPr>
        <p:spPr>
          <a:xfrm>
            <a:off x="5023882"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7" name="Rectangle"/>
          <p:cNvSpPr/>
          <p:nvPr/>
        </p:nvSpPr>
        <p:spPr>
          <a:xfrm>
            <a:off x="5994400" y="406400"/>
            <a:ext cx="203200"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8" name="Rectangle"/>
          <p:cNvSpPr/>
          <p:nvPr/>
        </p:nvSpPr>
        <p:spPr>
          <a:xfrm>
            <a:off x="6964916"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9" name="Rectangle"/>
          <p:cNvSpPr/>
          <p:nvPr/>
        </p:nvSpPr>
        <p:spPr>
          <a:xfrm>
            <a:off x="7935434"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10" name="Rectangle"/>
          <p:cNvSpPr/>
          <p:nvPr/>
        </p:nvSpPr>
        <p:spPr>
          <a:xfrm>
            <a:off x="8905950"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11" name="Rectangle"/>
          <p:cNvSpPr/>
          <p:nvPr/>
        </p:nvSpPr>
        <p:spPr>
          <a:xfrm>
            <a:off x="9876468"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12" name="Rectangle"/>
          <p:cNvSpPr/>
          <p:nvPr/>
        </p:nvSpPr>
        <p:spPr>
          <a:xfrm>
            <a:off x="10846985" y="406400"/>
            <a:ext cx="203201" cy="8331200"/>
          </a:xfrm>
          <a:prstGeom prst="rect">
            <a:avLst/>
          </a:prstGeom>
          <a:ln w="6350">
            <a:solidFill>
              <a:schemeClr val="accent5"/>
            </a:solidFill>
          </a:ln>
        </p:spPr>
        <p:txBody>
          <a:bodyPr lIns="45719" rIns="45719" anchor="ctr"/>
          <a:lstStyle/>
          <a:p>
            <a: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pPr>
          </a:p>
        </p:txBody>
      </p:sp>
      <p:sp>
        <p:nvSpPr>
          <p:cNvPr id="13" name="Rectangle"/>
          <p:cNvSpPr/>
          <p:nvPr/>
        </p:nvSpPr>
        <p:spPr>
          <a:xfrm>
            <a:off x="380847" y="409575"/>
            <a:ext cx="11430306" cy="8331200"/>
          </a:xfrm>
          <a:prstGeom prst="rect">
            <a:avLst/>
          </a:prstGeom>
          <a:ln w="6350">
            <a:solidFill>
              <a:schemeClr val="accent5"/>
            </a:solidFill>
            <a:miter lim="400000"/>
          </a:ln>
        </p:spPr>
        <p:txBody>
          <a:bodyPr lIns="71437" tIns="71437" rIns="71437" bIns="71437" anchor="ctr"/>
          <a:lstStyle/>
          <a:p>
            <a:pPr defTabSz="821055">
              <a:lnSpc>
                <a:spcPts val="3000"/>
              </a:lnSpc>
              <a:defRPr sz="3000" spc="0">
                <a:solidFill>
                  <a:srgbClr val="FFFFFF"/>
                </a:solidFill>
                <a:latin typeface="Helvetica Neue Medium"/>
                <a:ea typeface="Helvetica Neue Medium"/>
                <a:cs typeface="Helvetica Neue Medium"/>
                <a:sym typeface="Helvetica Neue Medium"/>
              </a:defRPr>
            </a:pPr>
          </a:p>
        </p:txBody>
      </p:sp>
      <p:sp>
        <p:nvSpPr>
          <p:cNvPr id="14" name="Title Text"/>
          <p:cNvSpPr txBox="1"/>
          <p:nvPr>
            <p:ph type="title"/>
          </p:nvPr>
        </p:nvSpPr>
        <p:spPr>
          <a:xfrm>
            <a:off x="609600" y="122766"/>
            <a:ext cx="10972800" cy="2010835"/>
          </a:xfrm>
          <a:prstGeom prst="rect">
            <a:avLst/>
          </a:prstGeom>
          <a:ln w="12700">
            <a:miter lim="400000"/>
          </a:ln>
        </p:spPr>
        <p:txBody>
          <a:bodyPr lIns="45719" rIns="45719" anchor="ctr">
            <a:normAutofit/>
          </a:bodyPr>
          <a:lstStyle/>
          <a:p>
            <a:r>
              <a:t>Title Text</a:t>
            </a:r>
          </a:p>
        </p:txBody>
      </p:sp>
      <p:sp>
        <p:nvSpPr>
          <p:cNvPr id="15" name="Body Level One…"/>
          <p:cNvSpPr txBox="1"/>
          <p:nvPr>
            <p:ph type="body" idx="1"/>
          </p:nvPr>
        </p:nvSpPr>
        <p:spPr>
          <a:xfrm>
            <a:off x="609600" y="2133600"/>
            <a:ext cx="10972800" cy="7010400"/>
          </a:xfrm>
          <a:prstGeom prst="rect">
            <a:avLst/>
          </a:prstGeom>
          <a:ln w="12700">
            <a:miter lim="400000"/>
          </a:ln>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16" name="Slide Number"/>
          <p:cNvSpPr txBox="1"/>
          <p:nvPr>
            <p:ph type="sldNum" sz="quarter" idx="2"/>
          </p:nvPr>
        </p:nvSpPr>
        <p:spPr>
          <a:xfrm>
            <a:off x="11389067" y="8491227"/>
            <a:ext cx="386666" cy="454656"/>
          </a:xfrm>
          <a:prstGeom prst="rect">
            <a:avLst/>
          </a:prstGeom>
          <a:ln w="12700">
            <a:miter lim="400000"/>
          </a:ln>
        </p:spPr>
        <p:txBody>
          <a:bodyPr wrap="none" lIns="45719" rIns="45719" anchor="ctr">
            <a:spAutoFit/>
          </a:bodyPr>
          <a:lstStyle>
            <a:lvl1pPr>
              <a:lnSpc>
                <a:spcPts val="3000"/>
              </a:lnSpc>
              <a:defRPr sz="2000" spc="0">
                <a:latin typeface="Helvetica 55 Roman" panose="020B0500000000000000"/>
                <a:ea typeface="Helvetica 55 Roman" panose="020B0500000000000000"/>
                <a:cs typeface="Helvetica 55 Roman" panose="020B0500000000000000"/>
                <a:sym typeface="Helvetica 55 Roman" panose="020B0500000000000000"/>
              </a:defRPr>
            </a:lvl1pPr>
          </a:lstStyle>
          <a:p>
            <a:fld id="{86CB4B4D-7CA3-9044-876B-883B54F8677D}" type="slidenum">
              <a:rPr/>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ransition spd="med"/>
  <p:txStyles>
    <p:titleStyle>
      <a:lvl1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1pPr>
      <a:lvl2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2pPr>
      <a:lvl3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3pPr>
      <a:lvl4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4pPr>
      <a:lvl5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5pPr>
      <a:lvl6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6pPr>
      <a:lvl7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7pPr>
      <a:lvl8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8pPr>
      <a:lvl9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9pPr>
    </p:titleStyle>
    <p:bodyStyle>
      <a:lvl1pPr marL="214630" marR="0" indent="-214630" algn="ctr" defTabSz="914400" rtl="0" latinLnBrk="0">
        <a:lnSpc>
          <a:spcPts val="3000"/>
        </a:lnSpc>
        <a:spcBef>
          <a:spcPts val="0"/>
        </a:spcBef>
        <a:spcAft>
          <a:spcPts val="0"/>
        </a:spcAft>
        <a:buClrTx/>
        <a:buSzPct val="100000"/>
        <a:buFont typeface="Arial" panose="020B0604020202020204"/>
        <a:buChar char="•"/>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1pPr>
      <a:lvl2pPr marL="661035" marR="0" indent="-203835" algn="ctr" defTabSz="914400" rtl="0" latinLnBrk="0">
        <a:lnSpc>
          <a:spcPts val="3000"/>
        </a:lnSpc>
        <a:spcBef>
          <a:spcPts val="0"/>
        </a:spcBef>
        <a:spcAft>
          <a:spcPts val="0"/>
        </a:spcAft>
        <a:buClrTx/>
        <a:buSzPct val="100000"/>
        <a:buFont typeface="Arial" panose="020B0604020202020204"/>
        <a:buChar char="–"/>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2pPr>
      <a:lvl3pPr marL="1104900" marR="0" indent="-190500" algn="ctr" defTabSz="914400" rtl="0" latinLnBrk="0">
        <a:lnSpc>
          <a:spcPts val="3000"/>
        </a:lnSpc>
        <a:spcBef>
          <a:spcPts val="0"/>
        </a:spcBef>
        <a:spcAft>
          <a:spcPts val="0"/>
        </a:spcAft>
        <a:buClrTx/>
        <a:buSzPct val="100000"/>
        <a:buFont typeface="Arial" panose="020B0604020202020204"/>
        <a:buChar char="•"/>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3pPr>
      <a:lvl4pPr marL="1600200" marR="0" indent="-228600" algn="ctr" defTabSz="914400" rtl="0" latinLnBrk="0">
        <a:lnSpc>
          <a:spcPts val="3000"/>
        </a:lnSpc>
        <a:spcBef>
          <a:spcPts val="0"/>
        </a:spcBef>
        <a:spcAft>
          <a:spcPts val="0"/>
        </a:spcAft>
        <a:buClrTx/>
        <a:buSzPct val="100000"/>
        <a:buFont typeface="Arial" panose="020B0604020202020204"/>
        <a:buChar char="–"/>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4pPr>
      <a:lvl5pPr marL="2057400" marR="0" indent="-228600" algn="ctr" defTabSz="914400" rtl="0" latinLnBrk="0">
        <a:lnSpc>
          <a:spcPts val="3000"/>
        </a:lnSpc>
        <a:spcBef>
          <a:spcPts val="0"/>
        </a:spcBef>
        <a:spcAft>
          <a:spcPts val="0"/>
        </a:spcAft>
        <a:buClrTx/>
        <a:buSzPct val="100000"/>
        <a:buFont typeface="Arial" panose="020B0604020202020204"/>
        <a:buChar char="»"/>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5pPr>
      <a:lvl6pPr marL="2514600" marR="0" indent="-228600" algn="ctr" defTabSz="914400" rtl="0" latinLnBrk="0">
        <a:lnSpc>
          <a:spcPts val="3000"/>
        </a:lnSpc>
        <a:spcBef>
          <a:spcPts val="0"/>
        </a:spcBef>
        <a:spcAft>
          <a:spcPts val="0"/>
        </a:spcAft>
        <a:buClrTx/>
        <a:buSzPct val="100000"/>
        <a:buFont typeface="Arial" panose="020B0604020202020204"/>
        <a:buChar char="•"/>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6pPr>
      <a:lvl7pPr marL="2971800" marR="0" indent="-228600" algn="ctr" defTabSz="914400" rtl="0" latinLnBrk="0">
        <a:lnSpc>
          <a:spcPts val="3000"/>
        </a:lnSpc>
        <a:spcBef>
          <a:spcPts val="0"/>
        </a:spcBef>
        <a:spcAft>
          <a:spcPts val="0"/>
        </a:spcAft>
        <a:buClrTx/>
        <a:buSzPct val="100000"/>
        <a:buFont typeface="Arial" panose="020B0604020202020204"/>
        <a:buChar char="•"/>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7pPr>
      <a:lvl8pPr marL="3429000" marR="0" indent="-228600" algn="ctr" defTabSz="914400" rtl="0" latinLnBrk="0">
        <a:lnSpc>
          <a:spcPts val="3000"/>
        </a:lnSpc>
        <a:spcBef>
          <a:spcPts val="0"/>
        </a:spcBef>
        <a:spcAft>
          <a:spcPts val="0"/>
        </a:spcAft>
        <a:buClrTx/>
        <a:buSzPct val="100000"/>
        <a:buFont typeface="Arial" panose="020B0604020202020204"/>
        <a:buChar char="•"/>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8pPr>
      <a:lvl9pPr marL="3886200" marR="0" indent="-228600" algn="ctr" defTabSz="914400" rtl="0" latinLnBrk="0">
        <a:lnSpc>
          <a:spcPts val="3000"/>
        </a:lnSpc>
        <a:spcBef>
          <a:spcPts val="0"/>
        </a:spcBef>
        <a:spcAft>
          <a:spcPts val="0"/>
        </a:spcAft>
        <a:buClrTx/>
        <a:buSzPct val="100000"/>
        <a:buFont typeface="Arial" panose="020B0604020202020204"/>
        <a:buChar char="•"/>
        <a:defRPr sz="2000" b="0" i="0" u="none" strike="noStrike" cap="none" spc="0" baseline="0">
          <a:ln>
            <a:noFill/>
          </a:ln>
          <a:solidFill>
            <a:schemeClr val="accent1"/>
          </a:solidFill>
          <a:uFillTx/>
          <a:latin typeface="Helvetica 55 Roman" panose="020B0500000000000000"/>
          <a:ea typeface="Helvetica 55 Roman" panose="020B0500000000000000"/>
          <a:cs typeface="Helvetica 55 Roman" panose="020B0500000000000000"/>
          <a:sym typeface="Helvetica 55 Roman" panose="020B0500000000000000"/>
        </a:defRPr>
      </a:lvl9pPr>
    </p:bodyStyle>
    <p:otherStyle>
      <a:lvl1pPr marL="0" marR="0" indent="0" algn="ctr" defTabSz="914400" rtl="0" latinLnBrk="0">
        <a:lnSpc>
          <a:spcPts val="3000"/>
        </a:lnSpc>
        <a:spcBef>
          <a:spcPts val="0"/>
        </a:spcBef>
        <a:spcAft>
          <a:spcPts val="0"/>
        </a:spcAft>
        <a:buClrTx/>
        <a:buSzTx/>
        <a:buFontTx/>
        <a:buNone/>
        <a:defRPr sz="2000" b="0" i="0" u="none" strike="noStrike" cap="none" spc="0" baseline="0">
          <a:ln>
            <a:noFill/>
          </a:ln>
          <a:solidFill>
            <a:schemeClr val="tx1"/>
          </a:solidFill>
          <a:uFillTx/>
          <a:latin typeface="+mn-lt"/>
          <a:ea typeface="+mn-ea"/>
          <a:cs typeface="+mn-cs"/>
          <a:sym typeface="Helvetica 55 Roman" panose="020B0500000000000000"/>
        </a:defRPr>
      </a:lvl1pPr>
      <a:lvl2pPr marL="0" marR="0" indent="457200" algn="ctr" defTabSz="914400" rtl="0" latinLnBrk="0">
        <a:lnSpc>
          <a:spcPts val="3000"/>
        </a:lnSpc>
        <a:spcBef>
          <a:spcPts val="0"/>
        </a:spcBef>
        <a:spcAft>
          <a:spcPts val="0"/>
        </a:spcAft>
        <a:buClrTx/>
        <a:buSzTx/>
        <a:buFontTx/>
        <a:buNone/>
        <a:defRPr sz="2000" b="0" i="0" u="none" strike="noStrike" cap="none" spc="0" baseline="0">
          <a:ln>
            <a:noFill/>
          </a:ln>
          <a:solidFill>
            <a:schemeClr val="tx1"/>
          </a:solidFill>
          <a:uFillTx/>
          <a:latin typeface="+mn-lt"/>
          <a:ea typeface="+mn-ea"/>
          <a:cs typeface="+mn-cs"/>
          <a:sym typeface="Helvetica 55 Roman" panose="020B0500000000000000"/>
        </a:defRPr>
      </a:lvl2pPr>
      <a:lvl3pPr marL="0" marR="0" indent="914400" algn="ctr" defTabSz="914400" rtl="0" latinLnBrk="0">
        <a:lnSpc>
          <a:spcPts val="3000"/>
        </a:lnSpc>
        <a:spcBef>
          <a:spcPts val="0"/>
        </a:spcBef>
        <a:spcAft>
          <a:spcPts val="0"/>
        </a:spcAft>
        <a:buClrTx/>
        <a:buSzTx/>
        <a:buFontTx/>
        <a:buNone/>
        <a:defRPr sz="2000" b="0" i="0" u="none" strike="noStrike" cap="none" spc="0" baseline="0">
          <a:ln>
            <a:noFill/>
          </a:ln>
          <a:solidFill>
            <a:schemeClr val="tx1"/>
          </a:solidFill>
          <a:uFillTx/>
          <a:latin typeface="+mn-lt"/>
          <a:ea typeface="+mn-ea"/>
          <a:cs typeface="+mn-cs"/>
          <a:sym typeface="Helvetica 55 Roman" panose="020B0500000000000000"/>
        </a:defRPr>
      </a:lvl3pPr>
      <a:lvl4pPr marL="0" marR="0" indent="1371600" algn="ctr" defTabSz="914400" rtl="0" latinLnBrk="0">
        <a:lnSpc>
          <a:spcPts val="3000"/>
        </a:lnSpc>
        <a:spcBef>
          <a:spcPts val="0"/>
        </a:spcBef>
        <a:spcAft>
          <a:spcPts val="0"/>
        </a:spcAft>
        <a:buClrTx/>
        <a:buSzTx/>
        <a:buFontTx/>
        <a:buNone/>
        <a:defRPr sz="2000" b="0" i="0" u="none" strike="noStrike" cap="none" spc="0" baseline="0">
          <a:ln>
            <a:noFill/>
          </a:ln>
          <a:solidFill>
            <a:schemeClr val="tx1"/>
          </a:solidFill>
          <a:uFillTx/>
          <a:latin typeface="+mn-lt"/>
          <a:ea typeface="+mn-ea"/>
          <a:cs typeface="+mn-cs"/>
          <a:sym typeface="Helvetica 55 Roman" panose="020B0500000000000000"/>
        </a:defRPr>
      </a:lvl4pPr>
      <a:lvl5pPr marL="0" marR="0" indent="1828800" algn="ctr" defTabSz="914400" rtl="0" latinLnBrk="0">
        <a:lnSpc>
          <a:spcPts val="3000"/>
        </a:lnSpc>
        <a:spcBef>
          <a:spcPts val="0"/>
        </a:spcBef>
        <a:spcAft>
          <a:spcPts val="0"/>
        </a:spcAft>
        <a:buClrTx/>
        <a:buSzTx/>
        <a:buFontTx/>
        <a:buNone/>
        <a:defRPr sz="2000" b="0" i="0" u="none" strike="noStrike" cap="none" spc="0" baseline="0">
          <a:ln>
            <a:noFill/>
          </a:ln>
          <a:solidFill>
            <a:schemeClr val="tx1"/>
          </a:solidFill>
          <a:uFillTx/>
          <a:latin typeface="+mn-lt"/>
          <a:ea typeface="+mn-ea"/>
          <a:cs typeface="+mn-cs"/>
          <a:sym typeface="Helvetica 55 Roman" panose="020B0500000000000000"/>
        </a:defRPr>
      </a:lvl5pPr>
      <a:lvl6pPr marL="0" marR="0" indent="2286000" algn="ctr" defTabSz="914400" rtl="0" latinLnBrk="0">
        <a:lnSpc>
          <a:spcPts val="3000"/>
        </a:lnSpc>
        <a:spcBef>
          <a:spcPts val="0"/>
        </a:spcBef>
        <a:spcAft>
          <a:spcPts val="0"/>
        </a:spcAft>
        <a:buClrTx/>
        <a:buSzTx/>
        <a:buFontTx/>
        <a:buNone/>
        <a:defRPr sz="2000" b="0" i="0" u="none" strike="noStrike" cap="none" spc="0" baseline="0">
          <a:ln>
            <a:noFill/>
          </a:ln>
          <a:solidFill>
            <a:schemeClr val="tx1"/>
          </a:solidFill>
          <a:uFillTx/>
          <a:latin typeface="+mn-lt"/>
          <a:ea typeface="+mn-ea"/>
          <a:cs typeface="+mn-cs"/>
          <a:sym typeface="Helvetica 55 Roman" panose="020B0500000000000000"/>
        </a:defRPr>
      </a:lvl6pPr>
      <a:lvl7pPr marL="0" marR="0" indent="2743200" algn="ctr" defTabSz="914400" rtl="0" latinLnBrk="0">
        <a:lnSpc>
          <a:spcPts val="3000"/>
        </a:lnSpc>
        <a:spcBef>
          <a:spcPts val="0"/>
        </a:spcBef>
        <a:spcAft>
          <a:spcPts val="0"/>
        </a:spcAft>
        <a:buClrTx/>
        <a:buSzTx/>
        <a:buFontTx/>
        <a:buNone/>
        <a:defRPr sz="2000" b="0" i="0" u="none" strike="noStrike" cap="none" spc="0" baseline="0">
          <a:ln>
            <a:noFill/>
          </a:ln>
          <a:solidFill>
            <a:schemeClr val="tx1"/>
          </a:solidFill>
          <a:uFillTx/>
          <a:latin typeface="+mn-lt"/>
          <a:ea typeface="+mn-ea"/>
          <a:cs typeface="+mn-cs"/>
          <a:sym typeface="Helvetica 55 Roman" panose="020B0500000000000000"/>
        </a:defRPr>
      </a:lvl7pPr>
      <a:lvl8pPr marL="0" marR="0" indent="3200400" algn="ctr" defTabSz="914400" rtl="0" latinLnBrk="0">
        <a:lnSpc>
          <a:spcPts val="3000"/>
        </a:lnSpc>
        <a:spcBef>
          <a:spcPts val="0"/>
        </a:spcBef>
        <a:spcAft>
          <a:spcPts val="0"/>
        </a:spcAft>
        <a:buClrTx/>
        <a:buSzTx/>
        <a:buFontTx/>
        <a:buNone/>
        <a:defRPr sz="2000" b="0" i="0" u="none" strike="noStrike" cap="none" spc="0" baseline="0">
          <a:ln>
            <a:noFill/>
          </a:ln>
          <a:solidFill>
            <a:schemeClr val="tx1"/>
          </a:solidFill>
          <a:uFillTx/>
          <a:latin typeface="+mn-lt"/>
          <a:ea typeface="+mn-ea"/>
          <a:cs typeface="+mn-cs"/>
          <a:sym typeface="Helvetica 55 Roman" panose="020B0500000000000000"/>
        </a:defRPr>
      </a:lvl8pPr>
      <a:lvl9pPr marL="0" marR="0" indent="3657600" algn="ctr" defTabSz="914400" rtl="0" latinLnBrk="0">
        <a:lnSpc>
          <a:spcPts val="3000"/>
        </a:lnSpc>
        <a:spcBef>
          <a:spcPts val="0"/>
        </a:spcBef>
        <a:spcAft>
          <a:spcPts val="0"/>
        </a:spcAft>
        <a:buClrTx/>
        <a:buSzTx/>
        <a:buFontTx/>
        <a:buNone/>
        <a:defRPr sz="2000" b="0" i="0" u="none" strike="noStrike" cap="none" spc="0" baseline="0">
          <a:ln>
            <a:noFill/>
          </a:ln>
          <a:solidFill>
            <a:schemeClr val="tx1"/>
          </a:solidFill>
          <a:uFillTx/>
          <a:latin typeface="+mn-lt"/>
          <a:ea typeface="+mn-ea"/>
          <a:cs typeface="+mn-cs"/>
          <a:sym typeface="Helvetica 55 Roman" panose="020B0500000000000000"/>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0.jpeg"/><Relationship Id="rId3" Type="http://schemas.openxmlformats.org/officeDocument/2006/relationships/image" Target="../media/image9.GIF"/><Relationship Id="rId2" Type="http://schemas.openxmlformats.org/officeDocument/2006/relationships/image" Target="../media/image8.jpeg"/><Relationship Id="rId1" Type="http://schemas.openxmlformats.org/officeDocument/2006/relationships/image" Target="../media/image7.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4.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5.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6.jpe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image" Target="../media/image27.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0.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1.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2.jpe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35.jpeg"/><Relationship Id="rId2" Type="http://schemas.openxmlformats.org/officeDocument/2006/relationships/image" Target="../media/image34.png"/><Relationship Id="rId1" Type="http://schemas.openxmlformats.org/officeDocument/2006/relationships/image" Target="../media/image33.jpe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38.jpeg"/><Relationship Id="rId2" Type="http://schemas.openxmlformats.org/officeDocument/2006/relationships/image" Target="../media/image37.png"/><Relationship Id="rId1" Type="http://schemas.openxmlformats.org/officeDocument/2006/relationships/image" Target="../media/image36.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9.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image" Target="../media/image1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8.png"/><Relationship Id="rId1" Type="http://schemas.openxmlformats.org/officeDocument/2006/relationships/image" Target="../media/image17.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0.png"/><Relationship Id="rId1" Type="http://schemas.openxmlformats.org/officeDocument/2006/relationships/image" Target="../media/image19.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2.png"/><Relationship Id="rId1" Type="http://schemas.openxmlformats.org/officeDocument/2006/relationships/image" Target="../media/image21.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1526540" y="3382010"/>
            <a:ext cx="9463405" cy="80645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Interpersonal Skills in the Workplace</a:t>
            </a: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4" name="Picture 3" descr="conclusion[1]"/>
          <p:cNvPicPr>
            <a:picLocks noChangeAspect="1"/>
          </p:cNvPicPr>
          <p:nvPr/>
        </p:nvPicPr>
        <p:blipFill>
          <a:blip r:embed="rId2"/>
          <a:stretch>
            <a:fillRect/>
          </a:stretch>
        </p:blipFill>
        <p:spPr>
          <a:xfrm>
            <a:off x="786130" y="6269355"/>
            <a:ext cx="3703320" cy="2018030"/>
          </a:xfrm>
          <a:prstGeom prst="rect">
            <a:avLst/>
          </a:prstGeom>
        </p:spPr>
      </p:pic>
      <p:pic>
        <p:nvPicPr>
          <p:cNvPr id="5" name="Picture 4" descr="interpersonal[1]"/>
          <p:cNvPicPr>
            <a:picLocks noChangeAspect="1"/>
          </p:cNvPicPr>
          <p:nvPr/>
        </p:nvPicPr>
        <p:blipFill>
          <a:blip r:embed="rId3"/>
          <a:stretch>
            <a:fillRect/>
          </a:stretch>
        </p:blipFill>
        <p:spPr>
          <a:xfrm>
            <a:off x="4734560" y="4886960"/>
            <a:ext cx="3047365" cy="2647315"/>
          </a:xfrm>
          <a:prstGeom prst="rect">
            <a:avLst/>
          </a:prstGeom>
        </p:spPr>
      </p:pic>
      <p:pic>
        <p:nvPicPr>
          <p:cNvPr id="7" name="Picture 6" descr="Course-Pic-Interpersonal-Skills[1]"/>
          <p:cNvPicPr>
            <a:picLocks noChangeAspect="1"/>
          </p:cNvPicPr>
          <p:nvPr/>
        </p:nvPicPr>
        <p:blipFill>
          <a:blip r:embed="rId4"/>
          <a:stretch>
            <a:fillRect/>
          </a:stretch>
        </p:blipFill>
        <p:spPr>
          <a:xfrm>
            <a:off x="8018780" y="6409055"/>
            <a:ext cx="2889885" cy="1737995"/>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3826828" y="952500"/>
            <a:ext cx="3838575" cy="94361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Dealing with office politics</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sp>
        <p:nvSpPr>
          <p:cNvPr id="100" name="Text Box 99"/>
          <p:cNvSpPr txBox="1"/>
          <p:nvPr/>
        </p:nvSpPr>
        <p:spPr>
          <a:xfrm>
            <a:off x="2813685" y="3547745"/>
            <a:ext cx="6206490" cy="1920240"/>
          </a:xfrm>
          <a:prstGeom prst="rect">
            <a:avLst/>
          </a:prstGeom>
          <a:noFill/>
          <a:ln w="9525">
            <a:noFill/>
          </a:ln>
        </p:spPr>
        <p:txBody>
          <a:bodyPr wrap="square">
            <a:spAutoFit/>
          </a:bodyPr>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A co worker begins complaining about someone you like and respect,what do you say?</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You don</a:t>
            </a:r>
            <a:r>
              <a:rPr lang="en-US" altLang="zh-CN" sz="2000" b="0" u="none">
                <a:solidFill>
                  <a:srgbClr val="000000"/>
                </a:solidFill>
                <a:latin typeface="Calibri" panose="020F0502020204030204" charset="0"/>
                <a:ea typeface="Calibri" panose="020F0502020204030204" charset="0"/>
                <a:cs typeface="Calibri" panose="020F0502020204030204" charset="0"/>
              </a:rPr>
              <a:t>’</a:t>
            </a:r>
            <a:r>
              <a:rPr lang="en-US" altLang="zh-CN" sz="2000" b="0" u="none">
                <a:solidFill>
                  <a:srgbClr val="000000"/>
                </a:solidFill>
                <a:latin typeface="Cambria" panose="02040503050406030204" charset="0"/>
                <a:ea typeface="Cambria" panose="02040503050406030204" charset="0"/>
                <a:cs typeface="Cambria" panose="02040503050406030204" charset="0"/>
              </a:rPr>
              <a:t>t have to agree or disagree.You can be diplomatic.We use certain expressions to convey our response in a more indirect way</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p:txBody>
      </p:sp>
      <p:sp>
        <p:nvSpPr>
          <p:cNvPr id="4" name="Text Box 3"/>
          <p:cNvSpPr txBox="1"/>
          <p:nvPr/>
        </p:nvSpPr>
        <p:spPr>
          <a:xfrm>
            <a:off x="2916555" y="6573520"/>
            <a:ext cx="5080000" cy="457200"/>
          </a:xfrm>
          <a:prstGeom prst="rect">
            <a:avLst/>
          </a:prstGeom>
          <a:noFill/>
          <a:ln w="9525">
            <a:noFill/>
          </a:ln>
        </p:spPr>
        <p:txBody>
          <a:bodyPr wrap="square">
            <a:spAutoFit/>
          </a:bodyPr>
          <a:p>
            <a:pPr marL="0" indent="0" algn="l"/>
            <a:r>
              <a:rPr lang="en-US" altLang="zh-CN" sz="2400" b="0" u="none">
                <a:solidFill>
                  <a:srgbClr val="000000"/>
                </a:solidFill>
                <a:latin typeface="Cambria" panose="02040503050406030204" charset="0"/>
                <a:ea typeface="Cambria" panose="02040503050406030204" charset="0"/>
                <a:cs typeface="Cambria" panose="02040503050406030204" charset="0"/>
              </a:rPr>
              <a:t>(Refer to Handout,Marked Script)</a:t>
            </a:r>
            <a:endParaRPr lang="en-US" altLang="zh-CN" sz="2400" b="0" u="none">
              <a:solidFill>
                <a:srgbClr val="000000"/>
              </a:solidFill>
              <a:latin typeface="Cambria" panose="02040503050406030204" charset="0"/>
              <a:ea typeface="Cambria" panose="02040503050406030204" charset="0"/>
              <a:cs typeface="Cambria" panose="02040503050406030204" charset="0"/>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graphicFrame>
        <p:nvGraphicFramePr>
          <p:cNvPr id="4" name="Table 3"/>
          <p:cNvGraphicFramePr/>
          <p:nvPr/>
        </p:nvGraphicFramePr>
        <p:xfrm>
          <a:off x="2339340" y="2311400"/>
          <a:ext cx="8727440" cy="4291330"/>
        </p:xfrm>
        <a:graphic>
          <a:graphicData uri="http://schemas.openxmlformats.org/drawingml/2006/table">
            <a:tbl>
              <a:tblPr firstRow="1" bandRow="1">
                <a:tableStyleId>{5940675A-B579-460E-94D1-54222C63F5DA}</a:tableStyleId>
              </a:tblPr>
              <a:tblGrid>
                <a:gridCol w="2739390"/>
                <a:gridCol w="2742565"/>
                <a:gridCol w="3245485"/>
              </a:tblGrid>
              <a:tr h="1073150">
                <a:tc>
                  <a:txBody>
                    <a:bodyPr/>
                    <a:p>
                      <a:pPr marL="0" indent="0" algn="ctr">
                        <a:buNone/>
                      </a:pPr>
                      <a:r>
                        <a:rPr lang="en-US" altLang="zh-CN" sz="1600" b="1" u="none">
                          <a:solidFill>
                            <a:srgbClr val="000000"/>
                          </a:solidFill>
                          <a:latin typeface="Cambria" panose="02040503050406030204" charset="0"/>
                          <a:ea typeface="Cambria" panose="02040503050406030204" charset="0"/>
                          <a:cs typeface="Cambria" panose="02040503050406030204" charset="0"/>
                        </a:rPr>
                        <a:t>Accepting a point </a:t>
                      </a:r>
                      <a:endParaRPr lang="en-US" altLang="zh-CN" sz="16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ctr">
                        <a:buNone/>
                      </a:pPr>
                      <a:r>
                        <a:rPr lang="en-US" altLang="zh-CN" sz="1600" b="1" u="none">
                          <a:solidFill>
                            <a:srgbClr val="000000"/>
                          </a:solidFill>
                          <a:latin typeface="Cambria" panose="02040503050406030204" charset="0"/>
                          <a:ea typeface="Cambria" panose="02040503050406030204" charset="0"/>
                          <a:cs typeface="Cambria" panose="02040503050406030204" charset="0"/>
                        </a:rPr>
                        <a:t>Declining to speak</a:t>
                      </a:r>
                      <a:endParaRPr lang="en-US" altLang="zh-CN" sz="16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ctr">
                        <a:buNone/>
                      </a:pPr>
                      <a:r>
                        <a:rPr lang="en-US" altLang="zh-CN" sz="1600" b="1" u="none">
                          <a:solidFill>
                            <a:srgbClr val="000000"/>
                          </a:solidFill>
                          <a:latin typeface="Cambria" panose="02040503050406030204" charset="0"/>
                          <a:ea typeface="Cambria" panose="02040503050406030204" charset="0"/>
                          <a:cs typeface="Cambria" panose="02040503050406030204" charset="0"/>
                        </a:rPr>
                        <a:t>Suggest an alternative</a:t>
                      </a:r>
                      <a:endParaRPr lang="en-US" altLang="zh-CN" sz="16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218180">
                <a:tc>
                  <a:txBody>
                    <a:bodyPr/>
                    <a:p>
                      <a:pPr marL="0" indent="0" algn="l">
                        <a:buNone/>
                      </a:pPr>
                      <a:r>
                        <a:rPr lang="en-US" altLang="zh-CN" sz="1800" b="0" u="none">
                          <a:solidFill>
                            <a:srgbClr val="000000"/>
                          </a:solidFill>
                          <a:latin typeface="Cambria" panose="02040503050406030204" charset="0"/>
                          <a:ea typeface="Cambria" panose="02040503050406030204" charset="0"/>
                          <a:cs typeface="Cambria" panose="02040503050406030204" charset="0"/>
                        </a:rPr>
                        <a:t>There’s possibly some truth to that </a:t>
                      </a:r>
                      <a:endParaRPr lang="en-US" altLang="zh-CN" sz="18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800" b="0" u="none">
                          <a:solidFill>
                            <a:srgbClr val="000000"/>
                          </a:solidFill>
                          <a:latin typeface="Cambria" panose="02040503050406030204" charset="0"/>
                          <a:ea typeface="Cambria" panose="02040503050406030204" charset="0"/>
                          <a:cs typeface="Cambria" panose="02040503050406030204" charset="0"/>
                        </a:rPr>
                        <a:t>Necessarily the right person to comment on that</a:t>
                      </a:r>
                      <a:endParaRPr lang="en-US" altLang="zh-CN" sz="18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800" b="0" u="none">
                          <a:solidFill>
                            <a:srgbClr val="000000"/>
                          </a:solidFill>
                          <a:latin typeface="Cambria" panose="02040503050406030204" charset="0"/>
                          <a:ea typeface="Cambria" panose="02040503050406030204" charset="0"/>
                          <a:cs typeface="Cambria" panose="02040503050406030204" charset="0"/>
                        </a:rPr>
                        <a:t>I don’t think that’s entirely the case /I don’t think that’s entirely the case.</a:t>
                      </a:r>
                      <a:endParaRPr lang="en-US" altLang="zh-CN" sz="1800" b="0" u="none">
                        <a:solidFill>
                          <a:srgbClr val="000000"/>
                        </a:solidFill>
                        <a:latin typeface="Cambria" panose="02040503050406030204" charset="0"/>
                        <a:ea typeface="Cambria" panose="02040503050406030204" charset="0"/>
                        <a:cs typeface="Cambria" panose="02040503050406030204" charset="0"/>
                      </a:endParaRPr>
                    </a:p>
                    <a:p>
                      <a:pPr marL="0" indent="0" algn="l">
                        <a:buNone/>
                      </a:pPr>
                      <a:r>
                        <a:rPr lang="en-US" altLang="zh-CN" sz="1800" b="0" u="none">
                          <a:solidFill>
                            <a:srgbClr val="000000"/>
                          </a:solidFill>
                          <a:latin typeface="Cambria" panose="02040503050406030204" charset="0"/>
                          <a:ea typeface="Cambria" panose="02040503050406030204" charset="0"/>
                          <a:cs typeface="Cambria" panose="02040503050406030204" charset="0"/>
                        </a:rPr>
                        <a:t>Well maybe we should look at</a:t>
                      </a:r>
                      <a:endParaRPr lang="en-US" altLang="zh-CN" sz="18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4" name="Text Box 3"/>
          <p:cNvSpPr txBox="1"/>
          <p:nvPr/>
        </p:nvSpPr>
        <p:spPr>
          <a:xfrm>
            <a:off x="3402330" y="1232535"/>
            <a:ext cx="5720080" cy="552450"/>
          </a:xfrm>
          <a:prstGeom prst="rect">
            <a:avLst/>
          </a:prstGeom>
          <a:noFill/>
          <a:ln w="9525">
            <a:noFill/>
          </a:ln>
        </p:spPr>
        <p:txBody>
          <a:bodyPr wrap="square">
            <a:spAutoFit/>
          </a:bodyPr>
          <a:p>
            <a:pPr marL="0" indent="0" algn="l"/>
            <a:r>
              <a:rPr lang="en-US" altLang="zh-CN" sz="2800" b="0" u="none">
                <a:ln/>
                <a:solidFill>
                  <a:schemeClr val="tx1"/>
                </a:solidFill>
                <a:effectLst>
                  <a:outerShdw blurRad="38100" dist="19050" dir="2700000" algn="tl" rotWithShape="0">
                    <a:schemeClr val="dk1">
                      <a:alpha val="40000"/>
                    </a:schemeClr>
                  </a:outerShdw>
                </a:effectLst>
                <a:latin typeface="Arial Unicode MS" panose="020B0604020202020204" charset="-122"/>
                <a:ea typeface="Arial Unicode MS" panose="020B0604020202020204" charset="-122"/>
                <a:cs typeface="Cambria" panose="02040503050406030204" charset="0"/>
              </a:rPr>
              <a:t>Handling difficult conversations</a:t>
            </a:r>
            <a:endParaRPr lang="en-US" altLang="zh-CN" sz="2800" b="0" u="none">
              <a:ln/>
              <a:solidFill>
                <a:schemeClr val="tx1"/>
              </a:solidFill>
              <a:effectLst>
                <a:outerShdw blurRad="38100" dist="19050" dir="2700000" algn="tl" rotWithShape="0">
                  <a:schemeClr val="dk1">
                    <a:alpha val="40000"/>
                  </a:schemeClr>
                </a:outerShdw>
              </a:effectLst>
              <a:latin typeface="Arial Unicode MS" panose="020B0604020202020204" charset="-122"/>
              <a:ea typeface="Arial Unicode MS" panose="020B0604020202020204" charset="-122"/>
              <a:cs typeface="Cambria" panose="02040503050406030204" charset="0"/>
            </a:endParaRPr>
          </a:p>
        </p:txBody>
      </p:sp>
      <p:sp>
        <p:nvSpPr>
          <p:cNvPr id="5" name="Text Box 4"/>
          <p:cNvSpPr txBox="1"/>
          <p:nvPr/>
        </p:nvSpPr>
        <p:spPr>
          <a:xfrm>
            <a:off x="2339975" y="2052955"/>
            <a:ext cx="7512050" cy="2194560"/>
          </a:xfrm>
          <a:prstGeom prst="rect">
            <a:avLst/>
          </a:prstGeom>
          <a:noFill/>
          <a:ln w="9525">
            <a:noFill/>
          </a:ln>
        </p:spPr>
        <p:txBody>
          <a:bodyPr wrap="square">
            <a:spAutoFit/>
          </a:bodyPr>
          <a:p>
            <a:pPr marL="0" indent="0" algn="l"/>
            <a:r>
              <a:rPr lang="en-US" altLang="zh-CN" sz="1800" b="0" u="none">
                <a:solidFill>
                  <a:srgbClr val="000000"/>
                </a:solidFill>
                <a:latin typeface="Cambria" panose="02040503050406030204" charset="0"/>
                <a:ea typeface="Cambria" panose="02040503050406030204" charset="0"/>
                <a:cs typeface="Cambria" panose="02040503050406030204" charset="0"/>
              </a:rPr>
              <a:t>Grace is a personnel manager at a logistics company. Leo is a long-time employee who always arrives late to the office. His supervisor has asked Grace to talk to him, to try to change his behavior.What might be challenging about this conversation? How should Grace handle the conversation, to ensure a positive outcome? Below are the ways you would handle a difficult conversation</a:t>
            </a:r>
            <a:r>
              <a:rPr lang="en-US" altLang="zh-CN" sz="1200" b="0" u="none">
                <a:solidFill>
                  <a:srgbClr val="000000"/>
                </a:solidFill>
                <a:latin typeface="Cambria" panose="02040503050406030204" charset="0"/>
                <a:ea typeface="Cambria" panose="02040503050406030204" charset="0"/>
                <a:cs typeface="Cambria" panose="02040503050406030204" charset="0"/>
              </a:rPr>
              <a:t> </a:t>
            </a:r>
            <a:endParaRPr lang="en-US"/>
          </a:p>
        </p:txBody>
      </p:sp>
      <p:graphicFrame>
        <p:nvGraphicFramePr>
          <p:cNvPr id="0" name="Table -1"/>
          <p:cNvGraphicFramePr/>
          <p:nvPr/>
        </p:nvGraphicFramePr>
        <p:xfrm>
          <a:off x="2184400" y="4363085"/>
          <a:ext cx="8155940" cy="4132580"/>
        </p:xfrm>
        <a:graphic>
          <a:graphicData uri="http://schemas.openxmlformats.org/drawingml/2006/table">
            <a:tbl>
              <a:tblPr firstRow="1" bandRow="1">
                <a:tableStyleId>{5940675A-B579-460E-94D1-54222C63F5DA}</a:tableStyleId>
              </a:tblPr>
              <a:tblGrid>
                <a:gridCol w="2807970"/>
                <a:gridCol w="2795270"/>
                <a:gridCol w="2552700"/>
              </a:tblGrid>
              <a:tr h="826770">
                <a:tc>
                  <a:txBody>
                    <a:bodyPr/>
                    <a:p>
                      <a:pPr marL="0" indent="0" algn="ctr">
                        <a:buNone/>
                      </a:pPr>
                      <a:r>
                        <a:rPr lang="en-US" altLang="zh-CN" sz="1400" b="1" u="none">
                          <a:solidFill>
                            <a:srgbClr val="000000"/>
                          </a:solidFill>
                          <a:latin typeface="Cambria" panose="02040503050406030204" charset="0"/>
                          <a:ea typeface="Cambria" panose="02040503050406030204" charset="0"/>
                          <a:cs typeface="Cambria" panose="02040503050406030204" charset="0"/>
                        </a:rPr>
                        <a:t>Analyze the problem</a:t>
                      </a:r>
                      <a:r>
                        <a:rPr lang="en-US" altLang="zh-CN" sz="1800" b="1" u="none">
                          <a:solidFill>
                            <a:srgbClr val="000000"/>
                          </a:solidFill>
                          <a:latin typeface="Cambria" panose="02040503050406030204" charset="0"/>
                          <a:ea typeface="Cambria" panose="02040503050406030204" charset="0"/>
                          <a:cs typeface="Cambria" panose="02040503050406030204" charset="0"/>
                        </a:rPr>
                        <a:t> </a:t>
                      </a:r>
                      <a:endParaRPr lang="en-US" altLang="zh-CN" sz="18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ctr">
                        <a:buNone/>
                      </a:pPr>
                      <a:r>
                        <a:rPr lang="en-US" altLang="zh-CN" sz="1400" b="1" u="none">
                          <a:solidFill>
                            <a:srgbClr val="000000"/>
                          </a:solidFill>
                          <a:latin typeface="Cambria" panose="02040503050406030204" charset="0"/>
                          <a:ea typeface="Cambria" panose="02040503050406030204" charset="0"/>
                          <a:cs typeface="Cambria" panose="02040503050406030204" charset="0"/>
                        </a:rPr>
                        <a:t>Maintain professionalism</a:t>
                      </a:r>
                      <a:r>
                        <a:rPr lang="en-US" altLang="zh-CN" sz="1800" b="1" u="none">
                          <a:solidFill>
                            <a:srgbClr val="000000"/>
                          </a:solidFill>
                          <a:latin typeface="Cambria" panose="02040503050406030204" charset="0"/>
                          <a:ea typeface="Cambria" panose="02040503050406030204" charset="0"/>
                          <a:cs typeface="Cambria" panose="02040503050406030204" charset="0"/>
                        </a:rPr>
                        <a:t> </a:t>
                      </a:r>
                      <a:endParaRPr lang="en-US" altLang="zh-CN" sz="18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ctr">
                        <a:buNone/>
                      </a:pPr>
                      <a:r>
                        <a:rPr lang="en-US" altLang="zh-CN" sz="1400" b="1" u="none">
                          <a:solidFill>
                            <a:srgbClr val="000000"/>
                          </a:solidFill>
                          <a:latin typeface="Cambria" panose="02040503050406030204" charset="0"/>
                          <a:ea typeface="Cambria" panose="02040503050406030204" charset="0"/>
                          <a:cs typeface="Cambria" panose="02040503050406030204" charset="0"/>
                        </a:rPr>
                        <a:t>Have actionable objectives</a:t>
                      </a:r>
                      <a:endParaRPr lang="en-US" altLang="zh-CN" sz="14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05810">
                <a:tc>
                  <a:txBody>
                    <a:bodyPr/>
                    <a:p>
                      <a:pPr marL="0" indent="0" algn="l">
                        <a:buNone/>
                      </a:pPr>
                      <a:r>
                        <a:rPr lang="en-US" altLang="zh-CN" sz="1400" b="0" u="none">
                          <a:solidFill>
                            <a:srgbClr val="000000"/>
                          </a:solidFill>
                          <a:latin typeface="Cambria" panose="02040503050406030204" charset="0"/>
                          <a:ea typeface="Cambria" panose="02040503050406030204" charset="0"/>
                          <a:cs typeface="Cambria" panose="02040503050406030204" charset="0"/>
                        </a:rPr>
                        <a:t>Define what the issue is from your perspective, and then find out what the other person’s perspective is.</a:t>
                      </a:r>
                      <a:r>
                        <a:rPr lang="en-US" altLang="zh-CN" sz="1800" b="0" u="none">
                          <a:solidFill>
                            <a:srgbClr val="000000"/>
                          </a:solidFill>
                          <a:latin typeface="Cambria" panose="02040503050406030204" charset="0"/>
                          <a:ea typeface="Cambria" panose="02040503050406030204" charset="0"/>
                          <a:cs typeface="Cambria" panose="02040503050406030204" charset="0"/>
                        </a:rPr>
                        <a:t> </a:t>
                      </a:r>
                      <a:endParaRPr lang="en-US" altLang="zh-CN" sz="18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400" b="0" u="none">
                          <a:solidFill>
                            <a:srgbClr val="000000"/>
                          </a:solidFill>
                          <a:latin typeface="Cambria" panose="02040503050406030204" charset="0"/>
                          <a:ea typeface="Cambria" panose="02040503050406030204" charset="0"/>
                          <a:cs typeface="Cambria" panose="02040503050406030204" charset="0"/>
                        </a:rPr>
                        <a:t>Avoid discussing other staff’s behavior unless it’s part of the problem</a:t>
                      </a:r>
                      <a:endParaRPr lang="en-US" altLang="zh-CN" sz="1400" b="0" u="none">
                        <a:solidFill>
                          <a:srgbClr val="000000"/>
                        </a:solidFill>
                        <a:latin typeface="Cambria" panose="02040503050406030204" charset="0"/>
                        <a:ea typeface="Cambria" panose="02040503050406030204" charset="0"/>
                        <a:cs typeface="Cambria" panose="02040503050406030204" charset="0"/>
                      </a:endParaRPr>
                    </a:p>
                    <a:p>
                      <a:pPr marL="0" indent="0" algn="l">
                        <a:buNone/>
                      </a:pPr>
                      <a:r>
                        <a:rPr lang="en-US" altLang="zh-CN" sz="1400" b="0" u="none">
                          <a:solidFill>
                            <a:srgbClr val="000000"/>
                          </a:solidFill>
                          <a:latin typeface="Cambria" panose="02040503050406030204" charset="0"/>
                          <a:ea typeface="Cambria" panose="02040503050406030204" charset="0"/>
                          <a:cs typeface="Cambria" panose="02040503050406030204" charset="0"/>
                        </a:rPr>
                        <a:t>Be clear about the issue, but approach it as a problem that can be solved by working together.</a:t>
                      </a:r>
                      <a:r>
                        <a:rPr lang="en-US" altLang="zh-CN" sz="1800" b="0" u="none">
                          <a:solidFill>
                            <a:srgbClr val="000000"/>
                          </a:solidFill>
                          <a:latin typeface="Cambria" panose="02040503050406030204" charset="0"/>
                          <a:ea typeface="Cambria" panose="02040503050406030204" charset="0"/>
                          <a:cs typeface="Cambria" panose="02040503050406030204" charset="0"/>
                        </a:rPr>
                        <a:t> </a:t>
                      </a:r>
                      <a:endParaRPr lang="en-US" altLang="zh-CN" sz="18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400" b="0" u="none">
                          <a:solidFill>
                            <a:srgbClr val="000000"/>
                          </a:solidFill>
                          <a:latin typeface="Cambria" panose="02040503050406030204" charset="0"/>
                          <a:ea typeface="Cambria" panose="02040503050406030204" charset="0"/>
                          <a:cs typeface="Cambria" panose="02040503050406030204" charset="0"/>
                        </a:rPr>
                        <a:t>Make sure to set clear goals, a timeline, and way to measure results.</a:t>
                      </a:r>
                      <a:endParaRPr lang="en-US" altLang="zh-CN" sz="14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4829175" y="1114425"/>
            <a:ext cx="2533650" cy="51689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Building Rapport</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sp>
        <p:nvSpPr>
          <p:cNvPr id="100" name="Text Box 99"/>
          <p:cNvSpPr txBox="1"/>
          <p:nvPr/>
        </p:nvSpPr>
        <p:spPr>
          <a:xfrm>
            <a:off x="3121025" y="2606040"/>
            <a:ext cx="5412740" cy="3139440"/>
          </a:xfrm>
          <a:prstGeom prst="rect">
            <a:avLst/>
          </a:prstGeom>
          <a:noFill/>
          <a:ln w="9525">
            <a:noFill/>
          </a:ln>
        </p:spPr>
        <p:txBody>
          <a:bodyPr wrap="square">
            <a:spAutoFit/>
          </a:bodyPr>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You are at a conference on business and during a lunch break you meet some new people.</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How do experts do well at networking:</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Meet and greet new people?</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Make a good impression with small talk?</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Ask for a professional favor?</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p:txBody>
      </p:sp>
      <p:pic>
        <p:nvPicPr>
          <p:cNvPr id="4" name="Picture 3" descr="rapport-building-secrets[1]"/>
          <p:cNvPicPr>
            <a:picLocks noChangeAspect="1"/>
          </p:cNvPicPr>
          <p:nvPr/>
        </p:nvPicPr>
        <p:blipFill>
          <a:blip r:embed="rId2"/>
          <a:stretch>
            <a:fillRect/>
          </a:stretch>
        </p:blipFill>
        <p:spPr>
          <a:xfrm>
            <a:off x="998220" y="6626225"/>
            <a:ext cx="2428240" cy="1619250"/>
          </a:xfrm>
          <a:prstGeom prst="rect">
            <a:avLst/>
          </a:prstGeom>
        </p:spPr>
      </p:pic>
      <p:pic>
        <p:nvPicPr>
          <p:cNvPr id="5" name="Picture 4" descr="thQP0L2DBF"/>
          <p:cNvPicPr>
            <a:picLocks noChangeAspect="1"/>
          </p:cNvPicPr>
          <p:nvPr/>
        </p:nvPicPr>
        <p:blipFill>
          <a:blip r:embed="rId3"/>
          <a:stretch>
            <a:fillRect/>
          </a:stretch>
        </p:blipFill>
        <p:spPr>
          <a:xfrm>
            <a:off x="7362825" y="4415790"/>
            <a:ext cx="4307840" cy="4192905"/>
          </a:xfrm>
          <a:prstGeom prst="rect">
            <a:avLst/>
          </a:prstGeom>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100" name="Text Box 99"/>
          <p:cNvSpPr txBox="1"/>
          <p:nvPr/>
        </p:nvSpPr>
        <p:spPr>
          <a:xfrm>
            <a:off x="2442210" y="1630680"/>
            <a:ext cx="7039610" cy="2773680"/>
          </a:xfrm>
          <a:prstGeom prst="rect">
            <a:avLst/>
          </a:prstGeom>
          <a:noFill/>
          <a:ln w="9525">
            <a:noFill/>
          </a:ln>
        </p:spPr>
        <p:txBody>
          <a:bodyPr wrap="square">
            <a:spAutoFit/>
          </a:bodyPr>
          <a:p>
            <a:pPr marL="0" indent="0" algn="l"/>
            <a:r>
              <a:rPr lang="en-US" altLang="zh-CN" sz="1600" b="0" u="none">
                <a:solidFill>
                  <a:srgbClr val="000000"/>
                </a:solidFill>
                <a:latin typeface="Cambria" panose="02040503050406030204" charset="0"/>
                <a:ea typeface="Cambria" panose="02040503050406030204" charset="0"/>
                <a:cs typeface="Cambria" panose="02040503050406030204" charset="0"/>
              </a:rPr>
              <a:t>We can  build rapport by  Reading and using body language What does good body language look like? Consider the points below, and think of some good and bad examples for each. Handshakes Eye contact Shoulders, arms and where you put your hands when you are talking</a:t>
            </a:r>
            <a:endParaRPr lang="en-US" altLang="zh-CN" sz="1600" b="0" u="none">
              <a:solidFill>
                <a:srgbClr val="000000"/>
              </a:solidFill>
              <a:latin typeface="Cambria" panose="02040503050406030204" charset="0"/>
              <a:ea typeface="Cambria" panose="02040503050406030204" charset="0"/>
              <a:cs typeface="Cambria" panose="02040503050406030204" charset="0"/>
            </a:endParaRPr>
          </a:p>
        </p:txBody>
      </p:sp>
      <p:sp>
        <p:nvSpPr>
          <p:cNvPr id="3" name="Text Box 2"/>
          <p:cNvSpPr txBox="1"/>
          <p:nvPr/>
        </p:nvSpPr>
        <p:spPr>
          <a:xfrm>
            <a:off x="2442210" y="4713605"/>
            <a:ext cx="6910705" cy="3566160"/>
          </a:xfrm>
          <a:prstGeom prst="rect">
            <a:avLst/>
          </a:prstGeom>
          <a:noFill/>
          <a:ln w="9525">
            <a:noFill/>
          </a:ln>
        </p:spPr>
        <p:txBody>
          <a:bodyPr wrap="square">
            <a:spAutoFit/>
          </a:bodyPr>
          <a:p>
            <a:pPr marL="0" indent="0" algn="ctr"/>
            <a:r>
              <a:rPr lang="en-US" altLang="zh-CN" sz="1400" b="1" u="none">
                <a:solidFill>
                  <a:srgbClr val="000000"/>
                </a:solidFill>
                <a:latin typeface="Cambria" panose="02040503050406030204" charset="0"/>
                <a:ea typeface="Cambria" panose="02040503050406030204" charset="0"/>
                <a:cs typeface="Cambria" panose="02040503050406030204" charset="0"/>
              </a:rPr>
              <a:t>Building rapport with questions</a:t>
            </a:r>
            <a:r>
              <a:rPr lang="en-US" altLang="zh-CN" sz="1400" b="0" u="none">
                <a:solidFill>
                  <a:srgbClr val="000000"/>
                </a:solidFill>
                <a:latin typeface="Cambria" panose="02040503050406030204" charset="0"/>
                <a:ea typeface="Cambria" panose="02040503050406030204" charset="0"/>
                <a:cs typeface="Cambria" panose="02040503050406030204" charset="0"/>
              </a:rPr>
              <a:t>  Compare the questions below. Which is better for building rapport and why?‘How many years have you been doing your job?</a:t>
            </a:r>
            <a:r>
              <a:rPr lang="en-US" altLang="zh-CN" sz="1600" b="0" u="none">
                <a:solidFill>
                  <a:srgbClr val="000000"/>
                </a:solidFill>
                <a:latin typeface="Calibri" panose="020F0502020204030204" charset="0"/>
                <a:ea typeface="Calibri" panose="020F0502020204030204" charset="0"/>
                <a:cs typeface="Calibri" panose="020F0502020204030204" charset="0"/>
              </a:rPr>
              <a:t>’</a:t>
            </a:r>
            <a:r>
              <a:rPr lang="en-US" altLang="zh-CN" sz="1400" b="0" u="none">
                <a:solidFill>
                  <a:srgbClr val="000000"/>
                </a:solidFill>
                <a:latin typeface="Cambria" panose="02040503050406030204" charset="0"/>
                <a:ea typeface="Cambria" panose="02040503050406030204" charset="0"/>
                <a:cs typeface="Cambria" panose="02040503050406030204" charset="0"/>
              </a:rPr>
              <a:t> ‘What</a:t>
            </a:r>
            <a:r>
              <a:rPr lang="en-US" altLang="zh-CN" sz="1400" b="0" u="none">
                <a:solidFill>
                  <a:srgbClr val="000000"/>
                </a:solidFill>
                <a:latin typeface="Calibri" panose="020F0502020204030204" charset="0"/>
                <a:ea typeface="Calibri" panose="020F0502020204030204" charset="0"/>
                <a:cs typeface="Calibri" panose="020F0502020204030204" charset="0"/>
              </a:rPr>
              <a:t>’</a:t>
            </a:r>
            <a:r>
              <a:rPr lang="en-US" altLang="zh-CN" sz="1400" b="0" u="none">
                <a:solidFill>
                  <a:srgbClr val="000000"/>
                </a:solidFill>
                <a:latin typeface="Cambria" panose="02040503050406030204" charset="0"/>
                <a:ea typeface="Cambria" panose="02040503050406030204" charset="0"/>
                <a:cs typeface="Cambria" panose="02040503050406030204" charset="0"/>
              </a:rPr>
              <a:t>s the most interesting thing about your job?</a:t>
            </a:r>
            <a:r>
              <a:rPr lang="en-US" altLang="zh-CN" sz="1600" b="0" u="none">
                <a:solidFill>
                  <a:srgbClr val="000000"/>
                </a:solidFill>
                <a:latin typeface="Calibri" panose="020F0502020204030204" charset="0"/>
                <a:ea typeface="Calibri" panose="020F0502020204030204" charset="0"/>
                <a:cs typeface="Calibri" panose="020F0502020204030204" charset="0"/>
              </a:rPr>
              <a:t>’</a:t>
            </a:r>
            <a:r>
              <a:rPr lang="en-US" altLang="zh-CN" sz="1400" b="0" u="none">
                <a:solidFill>
                  <a:srgbClr val="000000"/>
                </a:solidFill>
                <a:latin typeface="Cambria" panose="02040503050406030204" charset="0"/>
                <a:ea typeface="Cambria" panose="02040503050406030204" charset="0"/>
                <a:cs typeface="Cambria" panose="02040503050406030204" charset="0"/>
              </a:rPr>
              <a:t> </a:t>
            </a:r>
            <a:r>
              <a:rPr lang="en-US" altLang="zh-CN" sz="1400" b="1" u="none">
                <a:solidFill>
                  <a:srgbClr val="000000"/>
                </a:solidFill>
                <a:latin typeface="Cambria" panose="02040503050406030204" charset="0"/>
                <a:ea typeface="Cambria" panose="02040503050406030204" charset="0"/>
                <a:cs typeface="Cambria" panose="02040503050406030204" charset="0"/>
              </a:rPr>
              <a:t>Asking for something</a:t>
            </a:r>
            <a:r>
              <a:rPr lang="en-US" altLang="zh-CN" sz="1400" b="0" u="none">
                <a:solidFill>
                  <a:srgbClr val="000000"/>
                </a:solidFill>
                <a:latin typeface="Cambria" panose="02040503050406030204" charset="0"/>
                <a:ea typeface="Cambria" panose="02040503050406030204" charset="0"/>
                <a:cs typeface="Cambria" panose="02040503050406030204" charset="0"/>
              </a:rPr>
              <a:t> Compare these two ways of asking for something. Which one do you think is more effective and why?‘I</a:t>
            </a:r>
            <a:r>
              <a:rPr lang="en-US" altLang="zh-CN" sz="1400" b="0" u="none">
                <a:solidFill>
                  <a:srgbClr val="000000"/>
                </a:solidFill>
                <a:latin typeface="Calibri" panose="020F0502020204030204" charset="0"/>
                <a:ea typeface="Calibri" panose="020F0502020204030204" charset="0"/>
                <a:cs typeface="Calibri" panose="020F0502020204030204" charset="0"/>
              </a:rPr>
              <a:t>’</a:t>
            </a:r>
            <a:r>
              <a:rPr lang="en-US" altLang="zh-CN" sz="1400" b="0" u="none">
                <a:solidFill>
                  <a:srgbClr val="000000"/>
                </a:solidFill>
                <a:latin typeface="Cambria" panose="02040503050406030204" charset="0"/>
                <a:ea typeface="Cambria" panose="02040503050406030204" charset="0"/>
                <a:cs typeface="Cambria" panose="02040503050406030204" charset="0"/>
              </a:rPr>
              <a:t>m looking for new opportunities to move forward in my career. Are there any positions available in your team at the moment, suitable to my skills?</a:t>
            </a:r>
            <a:r>
              <a:rPr lang="en-US" altLang="zh-CN" sz="1600" b="0" u="none">
                <a:solidFill>
                  <a:srgbClr val="000000"/>
                </a:solidFill>
                <a:latin typeface="Calibri" panose="020F0502020204030204" charset="0"/>
                <a:ea typeface="Calibri" panose="020F0502020204030204" charset="0"/>
                <a:cs typeface="Calibri" panose="020F0502020204030204" charset="0"/>
              </a:rPr>
              <a:t>’</a:t>
            </a:r>
            <a:r>
              <a:rPr lang="en-US" altLang="zh-CN" sz="1400" b="0" u="none">
                <a:solidFill>
                  <a:srgbClr val="000000"/>
                </a:solidFill>
                <a:latin typeface="Cambria" panose="02040503050406030204" charset="0"/>
                <a:ea typeface="Cambria" panose="02040503050406030204" charset="0"/>
                <a:cs typeface="Cambria" panose="02040503050406030204" charset="0"/>
              </a:rPr>
              <a:t> ‘I think I might want to change jobs soon. How are things in your team these days?</a:t>
            </a:r>
            <a:r>
              <a:rPr lang="en-US" altLang="zh-CN" sz="1400" b="0" u="none">
                <a:solidFill>
                  <a:srgbClr val="000000"/>
                </a:solidFill>
                <a:latin typeface="Calibri" panose="020F0502020204030204" charset="0"/>
                <a:ea typeface="Calibri" panose="020F0502020204030204" charset="0"/>
                <a:cs typeface="Calibri" panose="020F0502020204030204" charset="0"/>
              </a:rPr>
              <a:t>’</a:t>
            </a:r>
            <a:r>
              <a:rPr lang="en-US" altLang="zh-CN" sz="1200" b="0" u="none">
                <a:solidFill>
                  <a:srgbClr val="000000"/>
                </a:solidFill>
                <a:latin typeface="Cambria" panose="02040503050406030204" charset="0"/>
                <a:ea typeface="Cambria" panose="02040503050406030204" charset="0"/>
                <a:cs typeface="Cambria" panose="02040503050406030204" charset="0"/>
              </a:rPr>
              <a:t> </a:t>
            </a:r>
            <a:endParaRPr lang="en-US"/>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3593148" y="1268095"/>
            <a:ext cx="4714875" cy="51689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Communicating across cultures</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sp>
        <p:nvSpPr>
          <p:cNvPr id="100" name="Text Box 99"/>
          <p:cNvSpPr txBox="1"/>
          <p:nvPr/>
        </p:nvSpPr>
        <p:spPr>
          <a:xfrm>
            <a:off x="2244725" y="2613025"/>
            <a:ext cx="7180580" cy="4754880"/>
          </a:xfrm>
          <a:prstGeom prst="rect">
            <a:avLst/>
          </a:prstGeom>
          <a:noFill/>
          <a:ln w="9525">
            <a:noFill/>
          </a:ln>
        </p:spPr>
        <p:txBody>
          <a:bodyPr wrap="square">
            <a:spAutoFit/>
          </a:bodyPr>
          <a:p>
            <a:pPr marL="0" indent="0" algn="l"/>
            <a:r>
              <a:rPr lang="en-US" altLang="zh-CN" sz="1800" b="0" u="none">
                <a:solidFill>
                  <a:srgbClr val="000000"/>
                </a:solidFill>
                <a:latin typeface="Cambria" panose="02040503050406030204" charset="0"/>
                <a:ea typeface="Cambria" panose="02040503050406030204" charset="0"/>
                <a:cs typeface="Cambria" panose="02040503050406030204" charset="0"/>
              </a:rPr>
              <a:t>When networking with people from different cultures that we are not familiar with we may cause unintended offense , some of these are listed below: 1. ... misunderstandings are easy to deal with; business isbusiness.2. ... you can predict their behavior by the country theycome from.3. ... awkward conversations are common.  Miss Wang and Mr. Zhang(who are Chinese) are having a business dinner with Mr. Jeffries, who is British.These are some problem that may occur because of cultural differences. Misunderstandings due to language barrierDifferent food tasteDifferent ideas about doing business, due to cultural differences.</a:t>
            </a:r>
            <a:endParaRPr lang="en-US" altLang="zh-CN" sz="1800" b="0" u="none">
              <a:solidFill>
                <a:srgbClr val="000000"/>
              </a:solidFill>
              <a:latin typeface="Cambria" panose="02040503050406030204" charset="0"/>
              <a:ea typeface="Cambria" panose="02040503050406030204" charset="0"/>
              <a:cs typeface="Cambria" panose="02040503050406030204" charset="0"/>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100" name="Text Box 99"/>
          <p:cNvSpPr txBox="1"/>
          <p:nvPr/>
        </p:nvSpPr>
        <p:spPr>
          <a:xfrm>
            <a:off x="2058035" y="1884680"/>
            <a:ext cx="8600440" cy="6126480"/>
          </a:xfrm>
          <a:prstGeom prst="rect">
            <a:avLst/>
          </a:prstGeom>
          <a:noFill/>
          <a:ln w="9525">
            <a:noFill/>
          </a:ln>
        </p:spPr>
        <p:txBody>
          <a:bodyPr wrap="square">
            <a:spAutoFit/>
          </a:bodyPr>
          <a:p>
            <a:pPr marL="0" indent="0" algn="l"/>
            <a:r>
              <a:rPr lang="en-US" altLang="zh-CN" sz="1800" b="1" u="none">
                <a:solidFill>
                  <a:srgbClr val="000000"/>
                </a:solidFill>
                <a:latin typeface="Cambria" panose="02040503050406030204" charset="0"/>
                <a:ea typeface="Cambria" panose="02040503050406030204" charset="0"/>
                <a:cs typeface="Cambria" panose="02040503050406030204" charset="0"/>
              </a:rPr>
              <a:t>Using assumptions positively</a:t>
            </a:r>
            <a:r>
              <a:rPr lang="en-US" altLang="zh-CN" sz="1800" b="0" u="none">
                <a:solidFill>
                  <a:srgbClr val="000000"/>
                </a:solidFill>
                <a:latin typeface="Cambria" panose="02040503050406030204" charset="0"/>
                <a:ea typeface="Cambria" panose="02040503050406030204" charset="0"/>
                <a:cs typeface="Cambria" panose="02040503050406030204" charset="0"/>
              </a:rPr>
              <a:t>There can be </a:t>
            </a:r>
            <a:r>
              <a:rPr lang="en-US" altLang="zh-CN" sz="1800" b="0" u="none">
                <a:solidFill>
                  <a:srgbClr val="FF0000"/>
                </a:solidFill>
                <a:latin typeface="Cambria" panose="02040503050406030204" charset="0"/>
                <a:ea typeface="Cambria" panose="02040503050406030204" charset="0"/>
                <a:cs typeface="Cambria" panose="02040503050406030204" charset="0"/>
              </a:rPr>
              <a:t>negative</a:t>
            </a:r>
            <a:r>
              <a:rPr lang="en-US" altLang="zh-CN" sz="1800" b="0" u="none">
                <a:solidFill>
                  <a:srgbClr val="000000"/>
                </a:solidFill>
                <a:latin typeface="Cambria" panose="02040503050406030204" charset="0"/>
                <a:ea typeface="Cambria" panose="02040503050406030204" charset="0"/>
                <a:cs typeface="Cambria" panose="02040503050406030204" charset="0"/>
              </a:rPr>
              <a:t> and</a:t>
            </a:r>
            <a:r>
              <a:rPr lang="en-US" altLang="zh-CN" sz="1800" b="0" u="none">
                <a:solidFill>
                  <a:srgbClr val="00B050"/>
                </a:solidFill>
                <a:latin typeface="Cambria" panose="02040503050406030204" charset="0"/>
                <a:ea typeface="Cambria" panose="02040503050406030204" charset="0"/>
                <a:cs typeface="Cambria" panose="02040503050406030204" charset="0"/>
              </a:rPr>
              <a:t> positive </a:t>
            </a:r>
            <a:r>
              <a:rPr lang="en-US" altLang="zh-CN" sz="1800" b="0" u="none">
                <a:solidFill>
                  <a:srgbClr val="000000"/>
                </a:solidFill>
                <a:latin typeface="Cambria" panose="02040503050406030204" charset="0"/>
                <a:ea typeface="Cambria" panose="02040503050406030204" charset="0"/>
                <a:cs typeface="Cambria" panose="02040503050406030204" charset="0"/>
              </a:rPr>
              <a:t>assumptions as shown below: 1. </a:t>
            </a:r>
            <a:r>
              <a:rPr lang="en-US" altLang="zh-CN" sz="1800" b="0" u="none">
                <a:solidFill>
                  <a:srgbClr val="00B050"/>
                </a:solidFill>
                <a:latin typeface="Cambria" panose="02040503050406030204" charset="0"/>
                <a:ea typeface="Cambria" panose="02040503050406030204" charset="0"/>
                <a:cs typeface="Cambria" panose="02040503050406030204" charset="0"/>
              </a:rPr>
              <a:t>I heard that Shandong is famous for being very friendly.</a:t>
            </a:r>
            <a:r>
              <a:rPr lang="en-US" altLang="zh-CN" sz="1800" b="0" u="none">
                <a:solidFill>
                  <a:srgbClr val="000000"/>
                </a:solidFill>
                <a:latin typeface="Cambria" panose="02040503050406030204" charset="0"/>
                <a:ea typeface="Cambria" panose="02040503050406030204" charset="0"/>
                <a:cs typeface="Cambria" panose="02040503050406030204" charset="0"/>
              </a:rPr>
              <a:t>2. </a:t>
            </a:r>
            <a:r>
              <a:rPr lang="en-US" altLang="zh-CN" sz="1800" b="0" u="none">
                <a:solidFill>
                  <a:srgbClr val="FF0000"/>
                </a:solidFill>
                <a:latin typeface="Cambria" panose="02040503050406030204" charset="0"/>
                <a:ea typeface="Cambria" panose="02040503050406030204" charset="0"/>
                <a:cs typeface="Cambria" panose="02040503050406030204" charset="0"/>
              </a:rPr>
              <a:t>Chinese companies are really great at copying others' designs</a:t>
            </a:r>
            <a:r>
              <a:rPr lang="en-US" altLang="zh-CN" sz="1800" b="0" u="none">
                <a:solidFill>
                  <a:srgbClr val="000000"/>
                </a:solidFill>
                <a:latin typeface="Cambria" panose="02040503050406030204" charset="0"/>
                <a:ea typeface="Cambria" panose="02040503050406030204" charset="0"/>
                <a:cs typeface="Cambria" panose="02040503050406030204" charset="0"/>
              </a:rPr>
              <a:t>3. </a:t>
            </a:r>
            <a:r>
              <a:rPr lang="en-US" altLang="zh-CN" sz="1800" b="0" u="none">
                <a:solidFill>
                  <a:srgbClr val="00B050"/>
                </a:solidFill>
                <a:latin typeface="Cambria" panose="02040503050406030204" charset="0"/>
                <a:ea typeface="Cambria" panose="02040503050406030204" charset="0"/>
                <a:cs typeface="Cambria" panose="02040503050406030204" charset="0"/>
              </a:rPr>
              <a:t>New Zealand has some beautiful scenery; do you enjoy outdoorhobbies?</a:t>
            </a:r>
            <a:r>
              <a:rPr lang="en-US" altLang="zh-CN" sz="1800" b="0" u="none">
                <a:solidFill>
                  <a:srgbClr val="000000"/>
                </a:solidFill>
                <a:latin typeface="Cambria" panose="02040503050406030204" charset="0"/>
                <a:ea typeface="Cambria" panose="02040503050406030204" charset="0"/>
                <a:cs typeface="Cambria" panose="02040503050406030204" charset="0"/>
              </a:rPr>
              <a:t>4. </a:t>
            </a:r>
            <a:r>
              <a:rPr lang="en-US" altLang="zh-CN" sz="1800" b="0" u="none">
                <a:solidFill>
                  <a:srgbClr val="FF0000"/>
                </a:solidFill>
                <a:latin typeface="Cambria" panose="02040503050406030204" charset="0"/>
                <a:ea typeface="Cambria" panose="02040503050406030204" charset="0"/>
                <a:cs typeface="Cambria" panose="02040503050406030204" charset="0"/>
              </a:rPr>
              <a:t>American people are always so outgoing and confident</a:t>
            </a:r>
            <a:r>
              <a:rPr lang="en-US" altLang="zh-CN" sz="1800" b="0" u="none">
                <a:solidFill>
                  <a:srgbClr val="000000"/>
                </a:solidFill>
                <a:latin typeface="Cambria" panose="02040503050406030204" charset="0"/>
                <a:ea typeface="Cambria" panose="02040503050406030204" charset="0"/>
                <a:cs typeface="Cambria" panose="02040503050406030204" charset="0"/>
              </a:rPr>
              <a:t>5.</a:t>
            </a:r>
            <a:r>
              <a:rPr lang="en-US" altLang="zh-CN" sz="1800" b="0" u="none">
                <a:solidFill>
                  <a:srgbClr val="00B050"/>
                </a:solidFill>
                <a:latin typeface="Cambria" panose="02040503050406030204" charset="0"/>
                <a:ea typeface="Cambria" panose="02040503050406030204" charset="0"/>
                <a:cs typeface="Cambria" panose="02040503050406030204" charset="0"/>
              </a:rPr>
              <a:t> Chinese people are good with numbers</a:t>
            </a:r>
            <a:r>
              <a:rPr lang="en-US" altLang="zh-CN" sz="1800" b="0" u="none">
                <a:solidFill>
                  <a:srgbClr val="000000"/>
                </a:solidFill>
                <a:latin typeface="Cambria" panose="02040503050406030204" charset="0"/>
                <a:ea typeface="Cambria" panose="02040503050406030204" charset="0"/>
                <a:cs typeface="Cambria" panose="02040503050406030204" charset="0"/>
              </a:rPr>
              <a:t>  </a:t>
            </a:r>
            <a:r>
              <a:rPr lang="en-US" altLang="zh-CN" sz="1800" b="1" u="none">
                <a:solidFill>
                  <a:srgbClr val="000000"/>
                </a:solidFill>
                <a:latin typeface="Cambria" panose="02040503050406030204" charset="0"/>
                <a:ea typeface="Cambria" panose="02040503050406030204" charset="0"/>
                <a:cs typeface="Cambria" panose="02040503050406030204" charset="0"/>
              </a:rPr>
              <a:t>Clearing up Misunderstandings</a:t>
            </a:r>
            <a:r>
              <a:rPr lang="en-US" altLang="zh-CN" sz="1800" b="0" u="none">
                <a:solidFill>
                  <a:srgbClr val="000000"/>
                </a:solidFill>
                <a:latin typeface="Cambria" panose="02040503050406030204" charset="0"/>
                <a:ea typeface="Cambria" panose="02040503050406030204" charset="0"/>
                <a:cs typeface="Cambria" panose="02040503050406030204" charset="0"/>
              </a:rPr>
              <a:t>1.To ask politely if you are not sure about something2.Do not assume3.Do not generalize using your preconceived notions about the other persons culture </a:t>
            </a:r>
            <a:r>
              <a:rPr lang="en-US" altLang="zh-CN" sz="1800" b="1" u="none">
                <a:solidFill>
                  <a:srgbClr val="000000"/>
                </a:solidFill>
                <a:latin typeface="Cambria" panose="02040503050406030204" charset="0"/>
                <a:ea typeface="Cambria" panose="02040503050406030204" charset="0"/>
                <a:cs typeface="Cambria" panose="02040503050406030204" charset="0"/>
              </a:rPr>
              <a:t>Steering a conversation</a:t>
            </a:r>
            <a:r>
              <a:rPr lang="en-US" altLang="zh-CN" sz="1800" b="0" u="none">
                <a:solidFill>
                  <a:srgbClr val="000000"/>
                </a:solidFill>
                <a:latin typeface="Cambria" panose="02040503050406030204" charset="0"/>
                <a:ea typeface="Cambria" panose="02040503050406030204" charset="0"/>
                <a:cs typeface="Cambria" panose="02040503050406030204" charset="0"/>
              </a:rPr>
              <a:t>1.Taking control of the conversation to avoid potential offense and can possibly insult your guest2.Do it indirectly 3.For example a person mentions something they assumed about your culture,politely say:</a:t>
            </a:r>
            <a:r>
              <a:rPr lang="en-US" altLang="zh-CN" sz="1800" b="0" u="none">
                <a:solidFill>
                  <a:srgbClr val="000000"/>
                </a:solidFill>
                <a:latin typeface="Arial" panose="020B0604020202020204" pitchFamily="34" charset="0"/>
                <a:ea typeface="Arial" panose="020B0604020202020204" pitchFamily="34" charset="0"/>
                <a:cs typeface="Arial" panose="020B0604020202020204" pitchFamily="34" charset="0"/>
              </a:rPr>
              <a:t>’ </a:t>
            </a:r>
            <a:r>
              <a:rPr lang="en-US" altLang="zh-CN" sz="1800" b="0" u="none">
                <a:solidFill>
                  <a:srgbClr val="000000"/>
                </a:solidFill>
                <a:latin typeface="Cambria" panose="02040503050406030204" charset="0"/>
                <a:ea typeface="Cambria" panose="02040503050406030204" charset="0"/>
                <a:cs typeface="Cambria" panose="02040503050406030204" charset="0"/>
              </a:rPr>
              <a:t>I guess we have spoken alot about my culture,let's change the subject to something more exciting like</a:t>
            </a:r>
            <a:r>
              <a:rPr lang="en-US" altLang="zh-CN" sz="1800" b="0" u="none">
                <a:solidFill>
                  <a:srgbClr val="000000"/>
                </a:solidFill>
                <a:latin typeface="Arial" panose="020B0604020202020204" pitchFamily="34" charset="0"/>
                <a:ea typeface="Arial" panose="020B0604020202020204" pitchFamily="34" charset="0"/>
                <a:cs typeface="Arial" panose="020B0604020202020204" pitchFamily="34" charset="0"/>
              </a:rPr>
              <a:t>…</a:t>
            </a:r>
            <a:r>
              <a:rPr lang="en-US" altLang="zh-CN" sz="1800" b="0" u="none">
                <a:solidFill>
                  <a:srgbClr val="000000"/>
                </a:solidFill>
                <a:latin typeface="Cambria" panose="02040503050406030204" charset="0"/>
                <a:ea typeface="Cambria" panose="02040503050406030204" charset="0"/>
                <a:cs typeface="Cambria" panose="02040503050406030204" charset="0"/>
              </a:rPr>
              <a:t>.</a:t>
            </a:r>
            <a:r>
              <a:rPr lang="en-US" altLang="zh-CN" sz="1800" b="0" u="none">
                <a:solidFill>
                  <a:srgbClr val="000000"/>
                </a:solidFill>
                <a:latin typeface="Arial" panose="020B0604020202020204" pitchFamily="34" charset="0"/>
                <a:ea typeface="Arial" panose="020B0604020202020204" pitchFamily="34" charset="0"/>
                <a:cs typeface="Arial" panose="020B0604020202020204" pitchFamily="34" charset="0"/>
              </a:rPr>
              <a:t>”</a:t>
            </a:r>
            <a:endParaRPr lang="en-US" altLang="zh-CN" sz="1800" b="0" u="none">
              <a:solidFill>
                <a:srgbClr val="000000"/>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4997450" y="1268095"/>
            <a:ext cx="2396490" cy="51689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Active Listening</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sp>
        <p:nvSpPr>
          <p:cNvPr id="100" name="Text Box 99"/>
          <p:cNvSpPr txBox="1"/>
          <p:nvPr/>
        </p:nvSpPr>
        <p:spPr>
          <a:xfrm>
            <a:off x="3145790" y="2428240"/>
            <a:ext cx="5899785" cy="3108960"/>
          </a:xfrm>
          <a:prstGeom prst="rect">
            <a:avLst/>
          </a:prstGeom>
          <a:noFill/>
          <a:ln w="9525">
            <a:noFill/>
          </a:ln>
        </p:spPr>
        <p:txBody>
          <a:bodyPr wrap="square">
            <a:spAutoFit/>
          </a:bodyPr>
          <a:p>
            <a:pPr marL="0" indent="0" algn="l"/>
            <a:r>
              <a:rPr lang="en-US" altLang="zh-CN" sz="1800" b="0" u="none">
                <a:solidFill>
                  <a:schemeClr val="tx2">
                    <a:lumMod val="75000"/>
                  </a:schemeClr>
                </a:solidFill>
                <a:latin typeface="Cambria" panose="02040503050406030204" charset="0"/>
                <a:ea typeface="Cambria" panose="02040503050406030204" charset="0"/>
                <a:cs typeface="Cambria" panose="02040503050406030204" charset="0"/>
              </a:rPr>
              <a:t>One of the most important skills when it comes to interpersonal skills is to be able to actively listen.</a:t>
            </a:r>
            <a:endParaRPr lang="en-US" altLang="zh-CN" sz="1800" b="0" u="none">
              <a:solidFill>
                <a:schemeClr val="tx2">
                  <a:lumMod val="75000"/>
                </a:schemeClr>
              </a:solidFill>
              <a:latin typeface="Cambria" panose="02040503050406030204" charset="0"/>
              <a:ea typeface="Cambria" panose="02040503050406030204" charset="0"/>
              <a:cs typeface="Cambria" panose="02040503050406030204" charset="0"/>
            </a:endParaRPr>
          </a:p>
          <a:p>
            <a:pPr marL="0" indent="0" algn="l"/>
            <a:r>
              <a:rPr lang="en-US" altLang="zh-CN" sz="1800" b="0" u="none">
                <a:solidFill>
                  <a:schemeClr val="tx2">
                    <a:lumMod val="75000"/>
                  </a:schemeClr>
                </a:solidFill>
                <a:latin typeface="Cambria" panose="02040503050406030204" charset="0"/>
                <a:ea typeface="Cambria" panose="02040503050406030204" charset="0"/>
                <a:cs typeface="Cambria" panose="02040503050406030204" charset="0"/>
              </a:rPr>
              <a:t>It a skill that can be acquired and developed with practice. However, active listening can be difficult to master and will, therefore, take time and patience to develop. </a:t>
            </a:r>
            <a:endParaRPr lang="en-US" altLang="zh-CN" sz="1800" b="0" u="none">
              <a:solidFill>
                <a:schemeClr val="tx2">
                  <a:lumMod val="75000"/>
                </a:schemeClr>
              </a:solidFill>
              <a:latin typeface="Cambria" panose="02040503050406030204" charset="0"/>
              <a:ea typeface="Cambria" panose="02040503050406030204" charset="0"/>
              <a:cs typeface="Cambria" panose="02040503050406030204" charset="0"/>
            </a:endParaRPr>
          </a:p>
          <a:p>
            <a:pPr marL="0" indent="0" algn="l"/>
            <a:endParaRPr lang="en-US" altLang="zh-CN" sz="1800" b="0" u="none">
              <a:solidFill>
                <a:schemeClr val="tx2">
                  <a:lumMod val="75000"/>
                </a:schemeClr>
              </a:solidFill>
              <a:latin typeface="Cambria" panose="02040503050406030204" charset="0"/>
              <a:ea typeface="Cambria" panose="02040503050406030204" charset="0"/>
              <a:cs typeface="Cambria" panose="02040503050406030204" charset="0"/>
            </a:endParaRPr>
          </a:p>
          <a:p>
            <a:pPr marL="0" indent="0" algn="l"/>
            <a:r>
              <a:rPr lang="en-US" altLang="zh-CN" sz="1800" b="0" u="none">
                <a:solidFill>
                  <a:schemeClr val="tx2">
                    <a:lumMod val="75000"/>
                  </a:schemeClr>
                </a:solidFill>
                <a:latin typeface="Cambria" panose="02040503050406030204" charset="0"/>
                <a:ea typeface="Cambria" panose="02040503050406030204" charset="0"/>
                <a:cs typeface="Cambria" panose="02040503050406030204" charset="0"/>
              </a:rPr>
              <a:t>'Active listening' means, as its name suggests, actively listening.You listen for meaning and is considered critical to prevent misunderstandings or getting your signals crossed.</a:t>
            </a:r>
            <a:endParaRPr lang="en-US" altLang="zh-CN" sz="1800" b="0" u="none">
              <a:solidFill>
                <a:schemeClr val="tx2">
                  <a:lumMod val="75000"/>
                </a:schemeClr>
              </a:solidFill>
              <a:latin typeface="Cambria" panose="02040503050406030204" charset="0"/>
              <a:ea typeface="Cambria" panose="02040503050406030204" charset="0"/>
              <a:cs typeface="Cambria" panose="02040503050406030204" charset="0"/>
            </a:endParaRPr>
          </a:p>
          <a:p>
            <a:pPr marL="0" indent="0" algn="l"/>
            <a:endParaRPr lang="en-US" altLang="zh-CN" sz="1800" b="0" u="none">
              <a:solidFill>
                <a:schemeClr val="tx2">
                  <a:lumMod val="75000"/>
                </a:schemeClr>
              </a:solidFill>
              <a:latin typeface="Cambria" panose="02040503050406030204" charset="0"/>
              <a:ea typeface="Cambria" panose="02040503050406030204" charset="0"/>
              <a:cs typeface="Cambria" panose="02040503050406030204" charset="0"/>
            </a:endParaRPr>
          </a:p>
        </p:txBody>
      </p:sp>
      <p:pic>
        <p:nvPicPr>
          <p:cNvPr id="4" name="Picture 3"/>
          <p:cNvPicPr>
            <a:picLocks noChangeAspect="1"/>
          </p:cNvPicPr>
          <p:nvPr/>
        </p:nvPicPr>
        <p:blipFill>
          <a:blip r:embed="rId2"/>
          <a:stretch>
            <a:fillRect/>
          </a:stretch>
        </p:blipFill>
        <p:spPr>
          <a:xfrm>
            <a:off x="3314065" y="5305425"/>
            <a:ext cx="5140960" cy="3452495"/>
          </a:xfrm>
          <a:prstGeom prst="rect">
            <a:avLst/>
          </a:prstGeom>
        </p:spPr>
      </p:pic>
      <p:pic>
        <p:nvPicPr>
          <p:cNvPr id="5" name="Picture 4" descr="thO0MHO56N"/>
          <p:cNvPicPr>
            <a:picLocks noChangeAspect="1"/>
          </p:cNvPicPr>
          <p:nvPr/>
        </p:nvPicPr>
        <p:blipFill>
          <a:blip r:embed="rId3"/>
          <a:stretch>
            <a:fillRect/>
          </a:stretch>
        </p:blipFill>
        <p:spPr>
          <a:xfrm>
            <a:off x="3313430" y="8451215"/>
            <a:ext cx="5530850" cy="306705"/>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pic>
        <p:nvPicPr>
          <p:cNvPr id="3" name="Picture 2"/>
          <p:cNvPicPr>
            <a:picLocks noChangeAspect="1"/>
          </p:cNvPicPr>
          <p:nvPr/>
        </p:nvPicPr>
        <p:blipFill>
          <a:blip r:embed="rId2"/>
          <a:stretch>
            <a:fillRect/>
          </a:stretch>
        </p:blipFill>
        <p:spPr>
          <a:xfrm>
            <a:off x="2654300" y="1091565"/>
            <a:ext cx="7809865" cy="7618730"/>
          </a:xfrm>
          <a:prstGeom prst="rect">
            <a:avLst/>
          </a:prstGeom>
        </p:spPr>
      </p:pic>
      <p:pic>
        <p:nvPicPr>
          <p:cNvPr id="4" name="Picture 3" descr="thO0MHO56N"/>
          <p:cNvPicPr>
            <a:picLocks noChangeAspect="1"/>
          </p:cNvPicPr>
          <p:nvPr/>
        </p:nvPicPr>
        <p:blipFill>
          <a:blip r:embed="rId3"/>
          <a:stretch>
            <a:fillRect/>
          </a:stretch>
        </p:blipFill>
        <p:spPr>
          <a:xfrm>
            <a:off x="7957185" y="8300720"/>
            <a:ext cx="2385060" cy="409575"/>
          </a:xfrm>
          <a:prstGeom prst="rect">
            <a:avLst/>
          </a:prstGeom>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2313305" y="2568575"/>
            <a:ext cx="7981315" cy="5030470"/>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4" name="Text Box 3"/>
          <p:cNvSpPr txBox="1"/>
          <p:nvPr/>
        </p:nvSpPr>
        <p:spPr>
          <a:xfrm>
            <a:off x="2659380" y="2506980"/>
            <a:ext cx="7294245" cy="4968240"/>
          </a:xfrm>
          <a:prstGeom prst="rect">
            <a:avLst/>
          </a:prstGeom>
          <a:noFill/>
          <a:ln w="9525">
            <a:noFill/>
          </a:ln>
        </p:spPr>
        <p:txBody>
          <a:bodyPr wrap="square">
            <a:spAutoFit/>
          </a:bodyPr>
          <a:p>
            <a:pPr marL="0" indent="0" algn="ctr"/>
            <a:r>
              <a:rPr lang="en-US" altLang="zh-CN" sz="2000" b="0" u="none">
                <a:solidFill>
                  <a:srgbClr val="000000"/>
                </a:solidFill>
                <a:latin typeface="Cambria" panose="02040503050406030204" charset="0"/>
                <a:ea typeface="Cambria" panose="02040503050406030204" charset="0"/>
                <a:cs typeface="Cambria" panose="02040503050406030204" charset="0"/>
              </a:rPr>
              <a:t>Picture this:You are in a meeting  at work with 20 of  your colleagues and it's not a good meeting because productivity has been down and targets have not been met</a:t>
            </a:r>
            <a:r>
              <a:rPr lang="en-US" altLang="zh-CN" sz="2000" b="0" u="none">
                <a:solidFill>
                  <a:srgbClr val="000000"/>
                </a:solidFill>
                <a:latin typeface="Calibri" panose="020F0502020204030204" charset="0"/>
                <a:ea typeface="Calibri" panose="020F0502020204030204" charset="0"/>
                <a:cs typeface="Calibri" panose="020F0502020204030204" charset="0"/>
              </a:rPr>
              <a:t>…</a:t>
            </a:r>
            <a:r>
              <a:rPr lang="en-US" altLang="zh-CN" sz="2000" b="0" u="none">
                <a:solidFill>
                  <a:srgbClr val="000000"/>
                </a:solidFill>
                <a:latin typeface="Cambria" panose="02040503050406030204" charset="0"/>
                <a:ea typeface="Cambria" panose="02040503050406030204" charset="0"/>
                <a:cs typeface="Cambria" panose="02040503050406030204" charset="0"/>
              </a:rPr>
              <a:t>.you blame your lazy co workers</a:t>
            </a:r>
            <a:r>
              <a:rPr lang="en-US" altLang="zh-CN" sz="2000" b="0" u="none">
                <a:solidFill>
                  <a:srgbClr val="000000"/>
                </a:solidFill>
                <a:latin typeface="Calibri" panose="020F0502020204030204" charset="0"/>
                <a:ea typeface="Calibri" panose="020F0502020204030204" charset="0"/>
                <a:cs typeface="Calibri" panose="020F0502020204030204" charset="0"/>
              </a:rPr>
              <a:t>…</a:t>
            </a:r>
            <a:r>
              <a:rPr lang="en-US" altLang="zh-CN" sz="2000" b="0" u="none">
                <a:solidFill>
                  <a:srgbClr val="000000"/>
                </a:solidFill>
                <a:latin typeface="Cambria" panose="02040503050406030204" charset="0"/>
                <a:ea typeface="Cambria" panose="02040503050406030204" charset="0"/>
                <a:cs typeface="Cambria" panose="02040503050406030204" charset="0"/>
              </a:rPr>
              <a:t>you blame your partner for not supporting and you even blame the lunch lady because she took two minutes extra of your time which you could be using to work</a:t>
            </a:r>
            <a:r>
              <a:rPr lang="en-US" altLang="zh-CN" sz="2000" b="0" u="none">
                <a:solidFill>
                  <a:srgbClr val="000000"/>
                </a:solidFill>
                <a:latin typeface="Calibri" panose="020F0502020204030204" charset="0"/>
                <a:ea typeface="Calibri" panose="020F0502020204030204" charset="0"/>
                <a:cs typeface="Calibri" panose="020F0502020204030204" charset="0"/>
              </a:rPr>
              <a:t>…</a:t>
            </a:r>
            <a:r>
              <a:rPr lang="en-US" altLang="zh-CN" sz="2000" b="0" u="none">
                <a:solidFill>
                  <a:srgbClr val="000000"/>
                </a:solidFill>
                <a:latin typeface="Cambria" panose="02040503050406030204" charset="0"/>
                <a:ea typeface="Cambria" panose="02040503050406030204" charset="0"/>
                <a:cs typeface="Cambria" panose="02040503050406030204" charset="0"/>
              </a:rPr>
              <a:t>but you do not blame yourself</a:t>
            </a:r>
            <a:r>
              <a:rPr lang="en-US" altLang="zh-CN" sz="2000" b="0" u="none">
                <a:solidFill>
                  <a:srgbClr val="000000"/>
                </a:solidFill>
                <a:latin typeface="Calibri" panose="020F0502020204030204" charset="0"/>
                <a:ea typeface="Calibri" panose="020F0502020204030204" charset="0"/>
                <a:cs typeface="Calibri" panose="020F0502020204030204" charset="0"/>
              </a:rPr>
              <a:t>…</a:t>
            </a:r>
            <a:r>
              <a:rPr lang="en-US" altLang="zh-CN" sz="2000" b="1" u="none">
                <a:solidFill>
                  <a:srgbClr val="FF0000"/>
                </a:solidFill>
                <a:latin typeface="Calibri" panose="020F0502020204030204" charset="0"/>
                <a:ea typeface="Calibri" panose="020F0502020204030204" charset="0"/>
                <a:cs typeface="Calibri" panose="020F0502020204030204" charset="0"/>
              </a:rPr>
              <a:t>WHY</a:t>
            </a:r>
            <a:r>
              <a:rPr lang="en-US" altLang="zh-CN" sz="2000" b="1" u="none">
                <a:solidFill>
                  <a:srgbClr val="FF0000"/>
                </a:solidFill>
                <a:latin typeface="Cambria" panose="02040503050406030204" charset="0"/>
                <a:ea typeface="Cambria" panose="02040503050406030204" charset="0"/>
                <a:cs typeface="Cambria" panose="02040503050406030204" charset="0"/>
              </a:rPr>
              <a:t>?</a:t>
            </a:r>
            <a:r>
              <a:rPr lang="en-US" altLang="zh-CN" sz="2000" b="0" u="none">
                <a:solidFill>
                  <a:srgbClr val="000000"/>
                </a:solidFill>
                <a:latin typeface="Cambria" panose="02040503050406030204" charset="0"/>
                <a:ea typeface="Cambria" panose="02040503050406030204" charset="0"/>
                <a:cs typeface="Cambria" panose="02040503050406030204" charset="0"/>
              </a:rPr>
              <a:t>?? Because you know how to deal with every personality in your office and those around you.So what are you missing? Have any of you ever found yourself in this situation before</a:t>
            </a:r>
            <a:r>
              <a:rPr lang="en-US" altLang="zh-CN" sz="2000" b="0" u="none">
                <a:solidFill>
                  <a:srgbClr val="000000"/>
                </a:solidFill>
                <a:latin typeface="Calibri" panose="020F0502020204030204" charset="0"/>
                <a:ea typeface="Calibri" panose="020F0502020204030204" charset="0"/>
                <a:cs typeface="Calibri" panose="020F0502020204030204" charset="0"/>
              </a:rPr>
              <a:t>…</a:t>
            </a:r>
            <a:r>
              <a:rPr lang="en-US" altLang="zh-CN" sz="2000" b="0" u="none">
                <a:solidFill>
                  <a:srgbClr val="000000"/>
                </a:solidFill>
                <a:latin typeface="Cambria" panose="02040503050406030204" charset="0"/>
                <a:ea typeface="Cambria" panose="02040503050406030204" charset="0"/>
                <a:cs typeface="Cambria" panose="02040503050406030204" charset="0"/>
              </a:rPr>
              <a:t>sound familiar?</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Is because there are so many different personalities we work with everyday and we often don</a:t>
            </a:r>
            <a:r>
              <a:rPr lang="en-US" altLang="zh-CN" sz="2000" b="0" u="none">
                <a:solidFill>
                  <a:srgbClr val="000000"/>
                </a:solidFill>
                <a:latin typeface="Calibri" panose="020F0502020204030204" charset="0"/>
                <a:ea typeface="Calibri" panose="020F0502020204030204" charset="0"/>
                <a:cs typeface="Calibri" panose="020F0502020204030204" charset="0"/>
              </a:rPr>
              <a:t>’</a:t>
            </a:r>
            <a:r>
              <a:rPr lang="en-US" altLang="zh-CN" sz="2000" b="0" u="none">
                <a:solidFill>
                  <a:srgbClr val="000000"/>
                </a:solidFill>
                <a:latin typeface="Cambria" panose="02040503050406030204" charset="0"/>
                <a:ea typeface="Cambria" panose="02040503050406030204" charset="0"/>
                <a:cs typeface="Cambria" panose="02040503050406030204" charset="0"/>
              </a:rPr>
              <a:t>t realise how this impacts our work.</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We need to ensure our interpersonal skills are up to scratch to be our best.</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2641283" y="1268095"/>
            <a:ext cx="8477885" cy="51689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What are Interpersonal Skills and Why are they Important</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sp>
        <p:nvSpPr>
          <p:cNvPr id="100" name="Text Box 99"/>
          <p:cNvSpPr txBox="1"/>
          <p:nvPr/>
        </p:nvSpPr>
        <p:spPr>
          <a:xfrm>
            <a:off x="2244725" y="2442210"/>
            <a:ext cx="8477885" cy="1920240"/>
          </a:xfrm>
          <a:prstGeom prst="rect">
            <a:avLst/>
          </a:prstGeom>
          <a:noFill/>
          <a:ln w="9525">
            <a:noFill/>
          </a:ln>
        </p:spPr>
        <p:txBody>
          <a:bodyPr wrap="square">
            <a:spAutoFit/>
          </a:bodyPr>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Simply put, it is the social skills of interaction and communication with others.It is how employees get along with each other.</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They are important because it shapes our attitudes, skills, knowledge and expertise through the management of our emotions in a work environment so we can build positive and productive relationships.Good interpersonal skills are also required for recruitment opportunities.</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p:txBody>
      </p:sp>
      <p:pic>
        <p:nvPicPr>
          <p:cNvPr id="4" name="Picture 3" descr="interpersonal-skills-list-2063724_final-5b3e70fc46e0fb00372e8a7b[1]"/>
          <p:cNvPicPr>
            <a:picLocks noChangeAspect="1"/>
          </p:cNvPicPr>
          <p:nvPr/>
        </p:nvPicPr>
        <p:blipFill>
          <a:blip r:embed="rId2"/>
          <a:stretch>
            <a:fillRect/>
          </a:stretch>
        </p:blipFill>
        <p:spPr>
          <a:xfrm>
            <a:off x="2641600" y="5412740"/>
            <a:ext cx="5934710" cy="3230880"/>
          </a:xfrm>
          <a:prstGeom prst="rect">
            <a:avLst/>
          </a:prstGeom>
        </p:spPr>
      </p:pic>
      <p:pic>
        <p:nvPicPr>
          <p:cNvPr id="5" name="Picture 4" descr="thO0MHO56N"/>
          <p:cNvPicPr>
            <a:picLocks noChangeAspect="1"/>
          </p:cNvPicPr>
          <p:nvPr/>
        </p:nvPicPr>
        <p:blipFill>
          <a:blip r:embed="rId3"/>
          <a:stretch>
            <a:fillRect/>
          </a:stretch>
        </p:blipFill>
        <p:spPr>
          <a:xfrm>
            <a:off x="2641600" y="8324215"/>
            <a:ext cx="1859915" cy="319405"/>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4307840" y="1268095"/>
            <a:ext cx="4310380" cy="51689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Impact of Interpersonal Skills</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sp>
        <p:nvSpPr>
          <p:cNvPr id="100" name="Text Box 99"/>
          <p:cNvSpPr txBox="1"/>
          <p:nvPr/>
        </p:nvSpPr>
        <p:spPr>
          <a:xfrm>
            <a:off x="2928620" y="2648585"/>
            <a:ext cx="6590030" cy="2834640"/>
          </a:xfrm>
          <a:prstGeom prst="rect">
            <a:avLst/>
          </a:prstGeom>
          <a:noFill/>
          <a:ln w="9525">
            <a:noFill/>
          </a:ln>
        </p:spPr>
        <p:txBody>
          <a:bodyPr wrap="square">
            <a:spAutoFit/>
          </a:bodyPr>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A lack of these critical skills affect the business as below:</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Poor decision making</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Loss of situational awareness</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Errors of Judgment</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a:p>
            <a:pPr marL="0" indent="0" algn="l"/>
            <a:r>
              <a:rPr lang="en-US" altLang="zh-CN" sz="2000" b="0" u="none">
                <a:solidFill>
                  <a:srgbClr val="000000"/>
                </a:solidFill>
                <a:latin typeface="Cambria" panose="02040503050406030204" charset="0"/>
                <a:ea typeface="Cambria" panose="02040503050406030204" charset="0"/>
                <a:cs typeface="Cambria" panose="02040503050406030204" charset="0"/>
              </a:rPr>
              <a:t>Confusion</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3539490" y="1268095"/>
            <a:ext cx="5906770" cy="51689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Some ways to apply these skills at work</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graphicFrame>
        <p:nvGraphicFramePr>
          <p:cNvPr id="0" name="Table -1"/>
          <p:cNvGraphicFramePr/>
          <p:nvPr/>
        </p:nvGraphicFramePr>
        <p:xfrm>
          <a:off x="2229485" y="3048000"/>
          <a:ext cx="8527415" cy="4495165"/>
        </p:xfrm>
        <a:graphic>
          <a:graphicData uri="http://schemas.openxmlformats.org/drawingml/2006/table">
            <a:tbl>
              <a:tblPr firstRow="1" bandRow="1">
                <a:tableStyleId>{5940675A-B579-460E-94D1-54222C63F5DA}</a:tableStyleId>
              </a:tblPr>
              <a:tblGrid>
                <a:gridCol w="1985645"/>
                <a:gridCol w="2539365"/>
                <a:gridCol w="2141855"/>
                <a:gridCol w="1860550"/>
              </a:tblGrid>
              <a:tr h="561975">
                <a:tc>
                  <a:txBody>
                    <a:bodyPr/>
                    <a:p>
                      <a:pPr marL="0" indent="0" algn="ctr">
                        <a:buNone/>
                      </a:pPr>
                      <a:r>
                        <a:rPr lang="en-US" altLang="zh-CN" sz="1600" b="1" u="none">
                          <a:solidFill>
                            <a:srgbClr val="000000"/>
                          </a:solidFill>
                          <a:latin typeface="Cambria" panose="02040503050406030204" charset="0"/>
                          <a:ea typeface="Cambria" panose="02040503050406030204" charset="0"/>
                          <a:cs typeface="Cambria" panose="02040503050406030204" charset="0"/>
                        </a:rPr>
                        <a:t>Courtesy </a:t>
                      </a:r>
                      <a:endParaRPr lang="en-US" altLang="zh-CN" sz="16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ctr">
                        <a:buNone/>
                      </a:pPr>
                      <a:r>
                        <a:rPr lang="en-US" altLang="zh-CN" sz="1600" b="1" u="none">
                          <a:solidFill>
                            <a:srgbClr val="000000"/>
                          </a:solidFill>
                          <a:latin typeface="Cambria" panose="02040503050406030204" charset="0"/>
                          <a:ea typeface="Cambria" panose="02040503050406030204" charset="0"/>
                          <a:cs typeface="Cambria" panose="02040503050406030204" charset="0"/>
                        </a:rPr>
                        <a:t>Professional Dress </a:t>
                      </a:r>
                      <a:endParaRPr lang="en-US" altLang="zh-CN" sz="16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ctr">
                        <a:buNone/>
                      </a:pPr>
                      <a:r>
                        <a:rPr lang="en-US" altLang="zh-CN" sz="1600" b="1" u="none">
                          <a:solidFill>
                            <a:srgbClr val="000000"/>
                          </a:solidFill>
                          <a:latin typeface="Cambria" panose="02040503050406030204" charset="0"/>
                          <a:ea typeface="Cambria" panose="02040503050406030204" charset="0"/>
                          <a:cs typeface="Cambria" panose="02040503050406030204" charset="0"/>
                        </a:rPr>
                        <a:t>Punctuality </a:t>
                      </a:r>
                      <a:endParaRPr lang="en-US" altLang="zh-CN" sz="16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ctr">
                        <a:buNone/>
                      </a:pPr>
                      <a:r>
                        <a:rPr lang="en-US" altLang="zh-CN" sz="1600" b="1" u="none">
                          <a:solidFill>
                            <a:srgbClr val="000000"/>
                          </a:solidFill>
                          <a:latin typeface="Cambria" panose="02040503050406030204" charset="0"/>
                          <a:ea typeface="Cambria" panose="02040503050406030204" charset="0"/>
                          <a:cs typeface="Cambria" panose="02040503050406030204" charset="0"/>
                        </a:rPr>
                        <a:t>Speech </a:t>
                      </a:r>
                      <a:endParaRPr lang="en-US" altLang="zh-CN" sz="1600" b="1"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933190">
                <a:tc>
                  <a:txBody>
                    <a:bodyPr/>
                    <a:p>
                      <a:pPr marL="0" indent="0" algn="l">
                        <a:buNone/>
                      </a:pPr>
                      <a:r>
                        <a:rPr lang="en-US" altLang="zh-CN" sz="1600" b="0" u="none">
                          <a:solidFill>
                            <a:srgbClr val="000000"/>
                          </a:solidFill>
                          <a:latin typeface="Cambria" panose="02040503050406030204" charset="0"/>
                          <a:ea typeface="Cambria" panose="02040503050406030204" charset="0"/>
                          <a:cs typeface="Cambria" panose="02040503050406030204" charset="0"/>
                        </a:rPr>
                        <a:t>Some ways to apply these skills at work:Greet co workers when they walk by your deskAddress by name whenever you can(‘not hey’)</a:t>
                      </a:r>
                      <a:endParaRPr lang="en-US" altLang="zh-CN" sz="1600" b="0" u="none">
                        <a:solidFill>
                          <a:srgbClr val="000000"/>
                        </a:solidFill>
                        <a:latin typeface="Cambria" panose="02040503050406030204" charset="0"/>
                        <a:ea typeface="Cambria" panose="02040503050406030204" charset="0"/>
                        <a:cs typeface="Cambria" panose="02040503050406030204" charset="0"/>
                      </a:endParaRPr>
                    </a:p>
                    <a:p>
                      <a:pPr marL="0" indent="0" algn="l">
                        <a:buNone/>
                      </a:pPr>
                      <a:r>
                        <a:rPr lang="en-US" altLang="zh-CN" sz="1600" b="0" u="none">
                          <a:solidFill>
                            <a:srgbClr val="000000"/>
                          </a:solidFill>
                          <a:latin typeface="Cambria" panose="02040503050406030204" charset="0"/>
                          <a:ea typeface="Cambria" panose="02040503050406030204" charset="0"/>
                          <a:cs typeface="Cambria" panose="02040503050406030204" charset="0"/>
                        </a:rPr>
                        <a:t>Don’t interrupt </a:t>
                      </a:r>
                      <a:endParaRPr lang="en-US" altLang="zh-CN" sz="16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600" b="0" u="none">
                          <a:solidFill>
                            <a:srgbClr val="000000"/>
                          </a:solidFill>
                          <a:latin typeface="Cambria" panose="02040503050406030204" charset="0"/>
                          <a:ea typeface="Cambria" panose="02040503050406030204" charset="0"/>
                          <a:cs typeface="Cambria" panose="02040503050406030204" charset="0"/>
                        </a:rPr>
                        <a:t>Dress clean and neat no matter what the dress code is.Don’t let your clothes speak for you-let your performance make the impression </a:t>
                      </a:r>
                      <a:endParaRPr lang="en-US" altLang="zh-CN" sz="16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600" b="0" u="none">
                          <a:solidFill>
                            <a:srgbClr val="000000"/>
                          </a:solidFill>
                          <a:latin typeface="Cambria" panose="02040503050406030204" charset="0"/>
                          <a:ea typeface="Cambria" panose="02040503050406030204" charset="0"/>
                          <a:cs typeface="Cambria" panose="02040503050406030204" charset="0"/>
                        </a:rPr>
                        <a:t>Arrive on time</a:t>
                      </a:r>
                      <a:endParaRPr lang="en-US" altLang="zh-CN" sz="1600" b="0" u="none">
                        <a:solidFill>
                          <a:srgbClr val="000000"/>
                        </a:solidFill>
                        <a:latin typeface="Cambria" panose="02040503050406030204" charset="0"/>
                        <a:ea typeface="Cambria" panose="02040503050406030204" charset="0"/>
                        <a:cs typeface="Cambria" panose="02040503050406030204" charset="0"/>
                      </a:endParaRPr>
                    </a:p>
                    <a:p>
                      <a:pPr marL="0" indent="0" algn="l">
                        <a:buNone/>
                      </a:pPr>
                      <a:r>
                        <a:rPr lang="en-US" altLang="zh-CN" sz="1600" b="0" u="none">
                          <a:solidFill>
                            <a:srgbClr val="000000"/>
                          </a:solidFill>
                          <a:latin typeface="Cambria" panose="02040503050406030204" charset="0"/>
                          <a:ea typeface="Cambria" panose="02040503050406030204" charset="0"/>
                          <a:cs typeface="Cambria" panose="02040503050406030204" charset="0"/>
                        </a:rPr>
                        <a:t>Meet deadlines </a:t>
                      </a:r>
                      <a:endParaRPr lang="en-US" altLang="zh-CN" sz="16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600" b="0" u="none">
                          <a:solidFill>
                            <a:srgbClr val="000000"/>
                          </a:solidFill>
                          <a:latin typeface="Cambria" panose="02040503050406030204" charset="0"/>
                          <a:ea typeface="Cambria" panose="02040503050406030204" charset="0"/>
                          <a:cs typeface="Cambria" panose="02040503050406030204" charset="0"/>
                        </a:rPr>
                        <a:t>Do not gossip</a:t>
                      </a:r>
                      <a:endParaRPr lang="en-US" altLang="zh-CN" sz="1600" b="0" u="none">
                        <a:solidFill>
                          <a:srgbClr val="000000"/>
                        </a:solidFill>
                        <a:latin typeface="Cambria" panose="02040503050406030204" charset="0"/>
                        <a:ea typeface="Cambria" panose="02040503050406030204" charset="0"/>
                        <a:cs typeface="Cambria" panose="02040503050406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pic>
        <p:nvPicPr>
          <p:cNvPr id="3" name="Picture 2"/>
          <p:cNvPicPr>
            <a:picLocks noChangeAspect="1"/>
          </p:cNvPicPr>
          <p:nvPr/>
        </p:nvPicPr>
        <p:blipFill>
          <a:blip r:embed="rId2"/>
          <a:stretch>
            <a:fillRect/>
          </a:stretch>
        </p:blipFill>
        <p:spPr>
          <a:xfrm>
            <a:off x="2499360" y="534670"/>
            <a:ext cx="8059420" cy="8253730"/>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4127500" y="1268095"/>
            <a:ext cx="3935730" cy="51689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Social Styles</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sp>
        <p:nvSpPr>
          <p:cNvPr id="100" name="Text Box 99"/>
          <p:cNvSpPr txBox="1"/>
          <p:nvPr/>
        </p:nvSpPr>
        <p:spPr>
          <a:xfrm>
            <a:off x="3322320" y="2301875"/>
            <a:ext cx="5348605" cy="2834640"/>
          </a:xfrm>
          <a:prstGeom prst="rect">
            <a:avLst/>
          </a:prstGeom>
          <a:noFill/>
          <a:ln w="9525">
            <a:noFill/>
          </a:ln>
        </p:spPr>
        <p:txBody>
          <a:bodyPr wrap="square">
            <a:spAutoFit/>
          </a:bodyPr>
          <a:p>
            <a:pPr marL="0" indent="0" algn="l"/>
            <a:r>
              <a:rPr lang="en-US" altLang="zh-CN" sz="1400" b="0" u="none">
                <a:solidFill>
                  <a:srgbClr val="000000"/>
                </a:solidFill>
                <a:latin typeface="Cambria" panose="02040503050406030204" charset="0"/>
                <a:ea typeface="Cambria" panose="02040503050406030204" charset="0"/>
                <a:cs typeface="Cambria" panose="02040503050406030204" charset="0"/>
              </a:rPr>
              <a:t>“</a:t>
            </a:r>
            <a:r>
              <a:rPr lang="en-US" altLang="zh-CN" sz="2000" b="0" u="none">
                <a:solidFill>
                  <a:srgbClr val="000000"/>
                </a:solidFill>
                <a:highlight>
                  <a:srgbClr val="A7D8FF"/>
                </a:highlight>
                <a:latin typeface="Cambria" panose="02040503050406030204" charset="0"/>
                <a:ea typeface="Cambria" panose="02040503050406030204" charset="0"/>
                <a:cs typeface="Cambria" panose="02040503050406030204" charset="0"/>
              </a:rPr>
              <a:t>Social</a:t>
            </a:r>
            <a:r>
              <a:rPr lang="en-US" altLang="zh-CN" sz="2000" b="0" u="none">
                <a:solidFill>
                  <a:srgbClr val="000000"/>
                </a:solidFill>
                <a:latin typeface="Cambria" panose="02040503050406030204" charset="0"/>
                <a:ea typeface="Cambria" panose="02040503050406030204" charset="0"/>
                <a:cs typeface="Cambria" panose="02040503050406030204" charset="0"/>
              </a:rPr>
              <a:t> Styles</a:t>
            </a:r>
            <a:r>
              <a:rPr lang="en-US" altLang="zh-CN" sz="2000" b="0" u="none">
                <a:solidFill>
                  <a:srgbClr val="000000"/>
                </a:solidFill>
                <a:latin typeface="Arial" panose="020B0604020202020204" pitchFamily="34" charset="0"/>
                <a:ea typeface="Arial" panose="020B0604020202020204" pitchFamily="34" charset="0"/>
                <a:cs typeface="Arial" panose="020B0604020202020204" pitchFamily="34" charset="0"/>
              </a:rPr>
              <a:t>” </a:t>
            </a:r>
            <a:r>
              <a:rPr lang="en-US" altLang="zh-CN" sz="2000" b="0" u="none">
                <a:solidFill>
                  <a:srgbClr val="000000"/>
                </a:solidFill>
                <a:latin typeface="Cambria" panose="02040503050406030204" charset="0"/>
                <a:ea typeface="Cambria" panose="02040503050406030204" charset="0"/>
                <a:cs typeface="Cambria" panose="02040503050406030204" charset="0"/>
              </a:rPr>
              <a:t>is the name of a particular psychometric instrument that helps people to better understand and work with others through appreciation of their basic decision making and control needs.Developed by Chase Woodford he goes on to say there are four distinct social styles that we each can fall into. </a:t>
            </a:r>
            <a:endParaRPr lang="en-US" altLang="zh-CN" sz="2000" b="0" u="none">
              <a:solidFill>
                <a:srgbClr val="000000"/>
              </a:solidFill>
              <a:latin typeface="Cambria" panose="02040503050406030204" charset="0"/>
              <a:ea typeface="Cambria" panose="02040503050406030204" charset="0"/>
              <a:cs typeface="Cambria" panose="02040503050406030204" charset="0"/>
            </a:endParaRPr>
          </a:p>
        </p:txBody>
      </p:sp>
      <p:pic>
        <p:nvPicPr>
          <p:cNvPr id="4" name="Picture 3"/>
          <p:cNvPicPr>
            <a:picLocks noChangeAspect="1"/>
          </p:cNvPicPr>
          <p:nvPr/>
        </p:nvPicPr>
        <p:blipFill>
          <a:blip r:embed="rId2"/>
          <a:stretch>
            <a:fillRect/>
          </a:stretch>
        </p:blipFill>
        <p:spPr>
          <a:xfrm>
            <a:off x="2835275" y="4607560"/>
            <a:ext cx="6520815" cy="4175760"/>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pic>
        <p:nvPicPr>
          <p:cNvPr id="3" name="Picture 2"/>
          <p:cNvPicPr>
            <a:picLocks noChangeAspect="1"/>
          </p:cNvPicPr>
          <p:nvPr/>
        </p:nvPicPr>
        <p:blipFill>
          <a:blip r:embed="rId2"/>
          <a:stretch>
            <a:fillRect/>
          </a:stretch>
        </p:blipFill>
        <p:spPr>
          <a:xfrm>
            <a:off x="1672590" y="2759075"/>
            <a:ext cx="7908925" cy="5937250"/>
          </a:xfrm>
          <a:prstGeom prst="rect">
            <a:avLst/>
          </a:prstGeom>
        </p:spPr>
      </p:pic>
      <p:sp>
        <p:nvSpPr>
          <p:cNvPr id="4" name="Text Box 3"/>
          <p:cNvSpPr txBox="1"/>
          <p:nvPr/>
        </p:nvSpPr>
        <p:spPr>
          <a:xfrm>
            <a:off x="2690178" y="927100"/>
            <a:ext cx="6993255" cy="94361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non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Please take a few minutes to complete the quiz</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r>
              <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 to find out your Social Style</a:t>
            </a:r>
            <a:endParaRPr kumimoji="0" lang="en-US" sz="28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379730" y="302260"/>
            <a:ext cx="1146810" cy="1482725"/>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lvl="0" indent="0">
              <a:buNone/>
            </a:pPr>
            <a:r>
              <a:rPr lang="en-US" altLang="x-none" sz="4400" dirty="0">
                <a:latin typeface="Calibri" panose="020F0502020204030204" charset="0"/>
                <a:ea typeface="SimSun" panose="02010600030101010101" pitchFamily="2" charset="-122"/>
                <a:sym typeface="+mn-ea"/>
              </a:rPr>
              <a:t>_</a:t>
            </a:r>
            <a:endParaRPr lang="en-US" altLang="x-none" sz="4400" b="0" u="none" baseline="0" dirty="0">
              <a:solidFill>
                <a:schemeClr val="tx1"/>
              </a:solidFill>
              <a:latin typeface="Calibri" panose="020F0502020204030204" charset="0"/>
              <a:ea typeface="SimSun" panose="02010600030101010101" pitchFamily="2" charset="-122"/>
              <a:sym typeface="+mn-ea"/>
            </a:endParaRPr>
          </a:p>
          <a:p>
            <a:pPr marL="0" lvl="0" indent="0">
              <a:buNone/>
            </a:pPr>
            <a:endParaRPr kumimoji="0" lang="en-US"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pic>
        <p:nvPicPr>
          <p:cNvPr id="2" name="Content Placeholder 1" descr="1200px-EF_Education_First_logo[1]"/>
          <p:cNvPicPr>
            <a:picLocks noChangeAspect="1"/>
          </p:cNvPicPr>
          <p:nvPr>
            <p:ph idx="1"/>
          </p:nvPr>
        </p:nvPicPr>
        <p:blipFill>
          <a:blip r:embed="rId1"/>
          <a:stretch>
            <a:fillRect/>
          </a:stretch>
        </p:blipFill>
        <p:spPr>
          <a:xfrm>
            <a:off x="379730" y="455930"/>
            <a:ext cx="1864995" cy="1175385"/>
          </a:xfrm>
          <a:prstGeom prst="rect">
            <a:avLst/>
          </a:prstGeom>
        </p:spPr>
      </p:pic>
      <p:sp>
        <p:nvSpPr>
          <p:cNvPr id="3" name="Text Box 2"/>
          <p:cNvSpPr txBox="1"/>
          <p:nvPr/>
        </p:nvSpPr>
        <p:spPr>
          <a:xfrm>
            <a:off x="452120" y="1784985"/>
            <a:ext cx="11288395" cy="697865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45719" tIns="45719" rIns="45719" bIns="45719" numCol="1" spcCol="38100" rtlCol="0" anchor="t" forceAA="0" upright="0">
            <a:spAutoFit/>
          </a:bodyPr>
          <a:p>
            <a:pPr marL="0" marR="0" indent="0" algn="ctr" defTabSz="914400" rtl="0" fontAlgn="auto" latinLnBrk="0" hangingPunct="0">
              <a:lnSpc>
                <a:spcPct val="100000"/>
              </a:lnSpc>
              <a:spcBef>
                <a:spcPts val="0"/>
              </a:spcBef>
              <a:spcAft>
                <a:spcPts val="0"/>
              </a:spcAft>
              <a:buClrTx/>
              <a:buSzTx/>
              <a:buFontTx/>
              <a:buNone/>
            </a:pPr>
            <a:r>
              <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For the purpose of our workshop today we will focus on five critical interpersonal skills we all deal with on a constant basis during our work environment,we will learn how to:</a:t>
            </a:r>
            <a:endPar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r>
              <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Dealing with Office Politics</a:t>
            </a:r>
            <a:endPar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r>
              <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Handling difficult conversations</a:t>
            </a:r>
            <a:endPar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r>
              <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Building Rapport</a:t>
            </a:r>
            <a:endPar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r>
              <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Communicating across cultures</a:t>
            </a:r>
            <a:endPar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endParaRPr kumimoji="0" lang="en-US" sz="20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a:p>
            <a:pPr marL="0" marR="0" indent="0" algn="ctr" defTabSz="914400" rtl="0" fontAlgn="auto" latinLnBrk="0" hangingPunct="0">
              <a:lnSpc>
                <a:spcPct val="100000"/>
              </a:lnSpc>
              <a:spcBef>
                <a:spcPts val="0"/>
              </a:spcBef>
              <a:spcAft>
                <a:spcPts val="0"/>
              </a:spcAft>
              <a:buClrTx/>
              <a:buSzTx/>
              <a:buFontTx/>
              <a:buNone/>
            </a:pPr>
            <a:r>
              <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rPr>
              <a:t>How to be an Active Listener</a:t>
            </a:r>
            <a:endParaRPr kumimoji="0" lang="en-US" sz="24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endParaRP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BD996E"/>
      </a:dk1>
      <a:lt1>
        <a:srgbClr val="4F81BD"/>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Pr>
      <a:bodyPr rot="0" spcFirstLastPara="1" vertOverflow="overflow" horzOverflow="overflow" vert="horz" wrap="square" lIns="45719" tIns="45719" rIns="45719" bIns="45719" numCol="1" spcCol="38100" rtlCol="0" anchor="ctr" upright="0">
        <a:spAutoFit/>
      </a:bodyPr>
      <a:lstStyle>
        <a:defPPr marL="0" marR="0" indent="0" algn="ctr" defTabSz="914400" rtl="0" fontAlgn="auto" latinLnBrk="0" hangingPunct="0">
          <a:lnSpc>
            <a:spcPts val="3000"/>
          </a:lnSpc>
          <a:spcBef>
            <a:spcPts val="0"/>
          </a:spcBef>
          <a:spcAft>
            <a:spcPts val="0"/>
          </a:spcAft>
          <a:buClrTx/>
          <a:buSzTx/>
          <a:buFontTx/>
          <a:buNone/>
          <a:defRPr kumimoji="0" sz="2000" b="0" i="0" u="none" strike="noStrike" cap="none" spc="0" normalizeH="0" baseline="0">
            <a:ln>
              <a:noFill/>
            </a:ln>
            <a:solidFill>
              <a:schemeClr val="accent1"/>
            </a:solidFill>
            <a:effectLst/>
            <a:uFillTx/>
            <a:latin typeface="Helvetica 55 Roman" panose="020B0500000000000000"/>
            <a:ea typeface="Helvetica 55 Roman" panose="020B0500000000000000"/>
            <a:cs typeface="Helvetica 55 Roman" panose="020B0500000000000000"/>
            <a:sym typeface="Helvetica 55 Roman" panose="020B0500000000000000"/>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Pr>
      <a:bodyPr rot="0" spcFirstLastPara="1" vertOverflow="overflow" horzOverflow="overflow" vert="horz" wrap="square" lIns="45719" tIns="45719" rIns="45719" bIns="45719" numCol="1" spcCol="38100" rtlCol="0" anchor="ctr" upright="0">
        <a:spAutoFit/>
      </a:bodyPr>
      <a:lstStyle>
        <a:defPPr marL="0" marR="0" indent="0" algn="ctr" defTabSz="914400" rtl="0" fontAlgn="auto" latinLnBrk="0" hangingPunct="0">
          <a:lnSpc>
            <a:spcPts val="3000"/>
          </a:lnSpc>
          <a:spcBef>
            <a:spcPts val="0"/>
          </a:spcBef>
          <a:spcAft>
            <a:spcPts val="0"/>
          </a:spcAft>
          <a:buClrTx/>
          <a:buSzTx/>
          <a:buFontTx/>
          <a:buNone/>
          <a:defRPr kumimoji="0" sz="2000" b="0" i="0" u="none" strike="noStrike" cap="none" spc="0" normalizeH="0" baseline="0">
            <a:ln>
              <a:noFill/>
            </a:ln>
            <a:solidFill>
              <a:schemeClr val="accent1"/>
            </a:solidFill>
            <a:effectLst/>
            <a:uFillTx/>
            <a:latin typeface="Helvetica 55 Roman" panose="020B0500000000000000"/>
            <a:ea typeface="Helvetica 55 Roman" panose="020B0500000000000000"/>
            <a:cs typeface="Helvetica 55 Roman" panose="020B0500000000000000"/>
            <a:sym typeface="Helvetica 55 Roman" panose="020B0500000000000000"/>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defRPr kumimoji="0" sz="4700" b="0" i="0" u="none" strike="noStrike" cap="none" spc="-94" normalizeH="0" baseline="0">
            <a:ln>
              <a:noFill/>
            </a:ln>
            <a:solidFill>
              <a:schemeClr val="accent1"/>
            </a:solidFill>
            <a:effectLst/>
            <a:uFillTx/>
            <a:latin typeface="Arial" panose="020B0604020202020204"/>
            <a:ea typeface="Arial" panose="020B0604020202020204"/>
            <a:cs typeface="Arial" panose="020B0604020202020204"/>
            <a:sym typeface="Arial" panose="020B0604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6993</Words>
  <Application>WPS Presentation</Application>
  <PresentationFormat/>
  <Paragraphs>264</Paragraphs>
  <Slides>19</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19</vt:i4>
      </vt:variant>
    </vt:vector>
  </HeadingPairs>
  <TitlesOfParts>
    <vt:vector size="33" baseType="lpstr">
      <vt:lpstr>Arial</vt:lpstr>
      <vt:lpstr>SimSun</vt:lpstr>
      <vt:lpstr>Wingdings</vt:lpstr>
      <vt:lpstr>Arial</vt:lpstr>
      <vt:lpstr>Helvetica 55 Roman</vt:lpstr>
      <vt:lpstr>Helvetica Neue Medium</vt:lpstr>
      <vt:lpstr>Calibri</vt:lpstr>
      <vt:lpstr>Calibri</vt:lpstr>
      <vt:lpstr>Microsoft YaHei</vt:lpstr>
      <vt:lpstr>Segoe Print</vt:lpstr>
      <vt:lpstr>Cambria</vt:lpstr>
      <vt:lpstr>Arial Unicode MS</vt:lpstr>
      <vt:lpstr>Ariel</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Admin.pkg</cp:lastModifiedBy>
  <cp:revision>49</cp:revision>
  <dcterms:created xsi:type="dcterms:W3CDTF">2018-08-10T05:03:00Z</dcterms:created>
  <dcterms:modified xsi:type="dcterms:W3CDTF">2019-01-13T11:24:59Z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1033-10.2.0.5811</vt:lpwstr>
  </property>
</Properties>
</file>